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68" r:id="rId4"/>
    <p:sldId id="266" r:id="rId5"/>
    <p:sldId id="259" r:id="rId6"/>
    <p:sldId id="261" r:id="rId7"/>
    <p:sldId id="264" r:id="rId8"/>
    <p:sldId id="265" r:id="rId9"/>
    <p:sldId id="269" r:id="rId10"/>
    <p:sldId id="267"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81" autoAdjust="0"/>
    <p:restoredTop sz="94660"/>
  </p:normalViewPr>
  <p:slideViewPr>
    <p:cSldViewPr snapToGrid="0">
      <p:cViewPr varScale="1">
        <p:scale>
          <a:sx n="73" d="100"/>
          <a:sy n="73" d="100"/>
        </p:scale>
        <p:origin x="91" y="2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63B940E-5878-45AB-B5FC-CA0B528B7210}" type="datetimeFigureOut">
              <a:rPr lang="en-US" smtClean="0"/>
              <a:t>7/11/2017</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7D667F2B-FE4E-4A2D-A434-E03238020B4D}" type="slidenum">
              <a:rPr lang="en-US" smtClean="0"/>
              <a:t>‹#›</a:t>
            </a:fld>
            <a:endParaRPr lang="en-US"/>
          </a:p>
        </p:txBody>
      </p:sp>
    </p:spTree>
    <p:extLst>
      <p:ext uri="{BB962C8B-B14F-4D97-AF65-F5344CB8AC3E}">
        <p14:creationId xmlns:p14="http://schemas.microsoft.com/office/powerpoint/2010/main" val="8207444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63B940E-5878-45AB-B5FC-CA0B528B7210}" type="datetimeFigureOut">
              <a:rPr lang="en-US" smtClean="0"/>
              <a:t>7/11/2017</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D667F2B-FE4E-4A2D-A434-E03238020B4D}" type="slidenum">
              <a:rPr lang="en-US" smtClean="0"/>
              <a:t>‹#›</a:t>
            </a:fld>
            <a:endParaRPr lang="en-US"/>
          </a:p>
        </p:txBody>
      </p:sp>
    </p:spTree>
    <p:extLst>
      <p:ext uri="{BB962C8B-B14F-4D97-AF65-F5344CB8AC3E}">
        <p14:creationId xmlns:p14="http://schemas.microsoft.com/office/powerpoint/2010/main" val="11859061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63B940E-5878-45AB-B5FC-CA0B528B7210}" type="datetimeFigureOut">
              <a:rPr lang="en-US" smtClean="0"/>
              <a:t>7/11/2017</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D667F2B-FE4E-4A2D-A434-E03238020B4D}"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0693794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263B940E-5878-45AB-B5FC-CA0B528B7210}" type="datetimeFigureOut">
              <a:rPr lang="en-US" smtClean="0"/>
              <a:t>7/11/2017</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D667F2B-FE4E-4A2D-A434-E03238020B4D}" type="slidenum">
              <a:rPr lang="en-US" smtClean="0"/>
              <a:t>‹#›</a:t>
            </a:fld>
            <a:endParaRPr lang="en-US"/>
          </a:p>
        </p:txBody>
      </p:sp>
    </p:spTree>
    <p:extLst>
      <p:ext uri="{BB962C8B-B14F-4D97-AF65-F5344CB8AC3E}">
        <p14:creationId xmlns:p14="http://schemas.microsoft.com/office/powerpoint/2010/main" val="4821833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263B940E-5878-45AB-B5FC-CA0B528B7210}" type="datetimeFigureOut">
              <a:rPr lang="en-US" smtClean="0"/>
              <a:t>7/11/2017</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D667F2B-FE4E-4A2D-A434-E03238020B4D}"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4306544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263B940E-5878-45AB-B5FC-CA0B528B7210}" type="datetimeFigureOut">
              <a:rPr lang="en-US" smtClean="0"/>
              <a:t>7/11/2017</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D667F2B-FE4E-4A2D-A434-E03238020B4D}" type="slidenum">
              <a:rPr lang="en-US" smtClean="0"/>
              <a:t>‹#›</a:t>
            </a:fld>
            <a:endParaRPr lang="en-US"/>
          </a:p>
        </p:txBody>
      </p:sp>
    </p:spTree>
    <p:extLst>
      <p:ext uri="{BB962C8B-B14F-4D97-AF65-F5344CB8AC3E}">
        <p14:creationId xmlns:p14="http://schemas.microsoft.com/office/powerpoint/2010/main" val="25267398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63B940E-5878-45AB-B5FC-CA0B528B7210}" type="datetimeFigureOut">
              <a:rPr lang="en-US" smtClean="0"/>
              <a:t>7/11/2017</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D667F2B-FE4E-4A2D-A434-E03238020B4D}" type="slidenum">
              <a:rPr lang="en-US" smtClean="0"/>
              <a:t>‹#›</a:t>
            </a:fld>
            <a:endParaRPr lang="en-US"/>
          </a:p>
        </p:txBody>
      </p:sp>
    </p:spTree>
    <p:extLst>
      <p:ext uri="{BB962C8B-B14F-4D97-AF65-F5344CB8AC3E}">
        <p14:creationId xmlns:p14="http://schemas.microsoft.com/office/powerpoint/2010/main" val="33902637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63B940E-5878-45AB-B5FC-CA0B528B7210}" type="datetimeFigureOut">
              <a:rPr lang="en-US" smtClean="0"/>
              <a:t>7/11/2017</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D667F2B-FE4E-4A2D-A434-E03238020B4D}" type="slidenum">
              <a:rPr lang="en-US" smtClean="0"/>
              <a:t>‹#›</a:t>
            </a:fld>
            <a:endParaRPr lang="en-US"/>
          </a:p>
        </p:txBody>
      </p:sp>
    </p:spTree>
    <p:extLst>
      <p:ext uri="{BB962C8B-B14F-4D97-AF65-F5344CB8AC3E}">
        <p14:creationId xmlns:p14="http://schemas.microsoft.com/office/powerpoint/2010/main" val="22713472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63B940E-5878-45AB-B5FC-CA0B528B7210}" type="datetimeFigureOut">
              <a:rPr lang="en-US" smtClean="0"/>
              <a:t>7/11/2017</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D667F2B-FE4E-4A2D-A434-E03238020B4D}" type="slidenum">
              <a:rPr lang="en-US" smtClean="0"/>
              <a:t>‹#›</a:t>
            </a:fld>
            <a:endParaRPr lang="en-US"/>
          </a:p>
        </p:txBody>
      </p:sp>
    </p:spTree>
    <p:extLst>
      <p:ext uri="{BB962C8B-B14F-4D97-AF65-F5344CB8AC3E}">
        <p14:creationId xmlns:p14="http://schemas.microsoft.com/office/powerpoint/2010/main" val="38686131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63B940E-5878-45AB-B5FC-CA0B528B7210}" type="datetimeFigureOut">
              <a:rPr lang="en-US" smtClean="0"/>
              <a:t>7/11/2017</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D667F2B-FE4E-4A2D-A434-E03238020B4D}" type="slidenum">
              <a:rPr lang="en-US" smtClean="0"/>
              <a:t>‹#›</a:t>
            </a:fld>
            <a:endParaRPr lang="en-US"/>
          </a:p>
        </p:txBody>
      </p:sp>
    </p:spTree>
    <p:extLst>
      <p:ext uri="{BB962C8B-B14F-4D97-AF65-F5344CB8AC3E}">
        <p14:creationId xmlns:p14="http://schemas.microsoft.com/office/powerpoint/2010/main" val="38023556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63B940E-5878-45AB-B5FC-CA0B528B7210}" type="datetimeFigureOut">
              <a:rPr lang="en-US" smtClean="0"/>
              <a:t>7/11/2017</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7D667F2B-FE4E-4A2D-A434-E03238020B4D}" type="slidenum">
              <a:rPr lang="en-US" smtClean="0"/>
              <a:t>‹#›</a:t>
            </a:fld>
            <a:endParaRPr lang="en-US"/>
          </a:p>
        </p:txBody>
      </p:sp>
    </p:spTree>
    <p:extLst>
      <p:ext uri="{BB962C8B-B14F-4D97-AF65-F5344CB8AC3E}">
        <p14:creationId xmlns:p14="http://schemas.microsoft.com/office/powerpoint/2010/main" val="17150077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63B940E-5878-45AB-B5FC-CA0B528B7210}" type="datetimeFigureOut">
              <a:rPr lang="en-US" smtClean="0"/>
              <a:t>7/11/2017</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7D667F2B-FE4E-4A2D-A434-E03238020B4D}" type="slidenum">
              <a:rPr lang="en-US" smtClean="0"/>
              <a:t>‹#›</a:t>
            </a:fld>
            <a:endParaRPr lang="en-US"/>
          </a:p>
        </p:txBody>
      </p:sp>
    </p:spTree>
    <p:extLst>
      <p:ext uri="{BB962C8B-B14F-4D97-AF65-F5344CB8AC3E}">
        <p14:creationId xmlns:p14="http://schemas.microsoft.com/office/powerpoint/2010/main" val="36611035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63B940E-5878-45AB-B5FC-CA0B528B7210}" type="datetimeFigureOut">
              <a:rPr lang="en-US" smtClean="0"/>
              <a:t>7/11/2017</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7D667F2B-FE4E-4A2D-A434-E03238020B4D}" type="slidenum">
              <a:rPr lang="en-US" smtClean="0"/>
              <a:t>‹#›</a:t>
            </a:fld>
            <a:endParaRPr lang="en-US"/>
          </a:p>
        </p:txBody>
      </p:sp>
    </p:spTree>
    <p:extLst>
      <p:ext uri="{BB962C8B-B14F-4D97-AF65-F5344CB8AC3E}">
        <p14:creationId xmlns:p14="http://schemas.microsoft.com/office/powerpoint/2010/main" val="42231513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3B940E-5878-45AB-B5FC-CA0B528B7210}" type="datetimeFigureOut">
              <a:rPr lang="en-US" smtClean="0"/>
              <a:t>7/11/2017</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7D667F2B-FE4E-4A2D-A434-E03238020B4D}" type="slidenum">
              <a:rPr lang="en-US" smtClean="0"/>
              <a:t>‹#›</a:t>
            </a:fld>
            <a:endParaRPr lang="en-US"/>
          </a:p>
        </p:txBody>
      </p:sp>
    </p:spTree>
    <p:extLst>
      <p:ext uri="{BB962C8B-B14F-4D97-AF65-F5344CB8AC3E}">
        <p14:creationId xmlns:p14="http://schemas.microsoft.com/office/powerpoint/2010/main" val="7558668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63B940E-5878-45AB-B5FC-CA0B528B7210}" type="datetimeFigureOut">
              <a:rPr lang="en-US" smtClean="0"/>
              <a:t>7/11/2017</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7D667F2B-FE4E-4A2D-A434-E03238020B4D}" type="slidenum">
              <a:rPr lang="en-US" smtClean="0"/>
              <a:t>‹#›</a:t>
            </a:fld>
            <a:endParaRPr lang="en-US"/>
          </a:p>
        </p:txBody>
      </p:sp>
    </p:spTree>
    <p:extLst>
      <p:ext uri="{BB962C8B-B14F-4D97-AF65-F5344CB8AC3E}">
        <p14:creationId xmlns:p14="http://schemas.microsoft.com/office/powerpoint/2010/main" val="31817144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63B940E-5878-45AB-B5FC-CA0B528B7210}" type="datetimeFigureOut">
              <a:rPr lang="en-US" smtClean="0"/>
              <a:t>7/11/2017</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D667F2B-FE4E-4A2D-A434-E03238020B4D}" type="slidenum">
              <a:rPr lang="en-US" smtClean="0"/>
              <a:t>‹#›</a:t>
            </a:fld>
            <a:endParaRPr lang="en-US"/>
          </a:p>
        </p:txBody>
      </p:sp>
    </p:spTree>
    <p:extLst>
      <p:ext uri="{BB962C8B-B14F-4D97-AF65-F5344CB8AC3E}">
        <p14:creationId xmlns:p14="http://schemas.microsoft.com/office/powerpoint/2010/main" val="24997537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263B940E-5878-45AB-B5FC-CA0B528B7210}" type="datetimeFigureOut">
              <a:rPr lang="en-US" smtClean="0"/>
              <a:t>7/11/2017</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7D667F2B-FE4E-4A2D-A434-E03238020B4D}" type="slidenum">
              <a:rPr lang="en-US" smtClean="0"/>
              <a:t>‹#›</a:t>
            </a:fld>
            <a:endParaRPr lang="en-US"/>
          </a:p>
        </p:txBody>
      </p:sp>
    </p:spTree>
    <p:extLst>
      <p:ext uri="{BB962C8B-B14F-4D97-AF65-F5344CB8AC3E}">
        <p14:creationId xmlns:p14="http://schemas.microsoft.com/office/powerpoint/2010/main" val="1439703806"/>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The Little Misunderstood Mental Health Effects of Racial Trauma</a:t>
            </a:r>
            <a:endParaRPr lang="en-US" dirty="0"/>
          </a:p>
        </p:txBody>
      </p:sp>
      <p:sp>
        <p:nvSpPr>
          <p:cNvPr id="3" name="Subtitle 2"/>
          <p:cNvSpPr>
            <a:spLocks noGrp="1"/>
          </p:cNvSpPr>
          <p:nvPr>
            <p:ph type="subTitle" idx="1"/>
          </p:nvPr>
        </p:nvSpPr>
        <p:spPr/>
        <p:txBody>
          <a:bodyPr>
            <a:normAutofit fontScale="92500" lnSpcReduction="10000"/>
          </a:bodyPr>
          <a:lstStyle/>
          <a:p>
            <a:r>
              <a:rPr lang="en-US" dirty="0" smtClean="0"/>
              <a:t>Presented by: </a:t>
            </a:r>
          </a:p>
          <a:p>
            <a:pPr>
              <a:lnSpc>
                <a:spcPct val="110000"/>
              </a:lnSpc>
            </a:pPr>
            <a:r>
              <a:rPr lang="en-US" dirty="0" smtClean="0"/>
              <a:t>MHTF Diversity Sub-committee</a:t>
            </a:r>
            <a:endParaRPr lang="en-US" dirty="0"/>
          </a:p>
          <a:p>
            <a:pPr>
              <a:lnSpc>
                <a:spcPct val="110000"/>
              </a:lnSpc>
            </a:pPr>
            <a:r>
              <a:rPr lang="en-US" dirty="0" smtClean="0"/>
              <a:t>July 11, 2017</a:t>
            </a:r>
          </a:p>
        </p:txBody>
      </p:sp>
    </p:spTree>
    <p:extLst>
      <p:ext uri="{BB962C8B-B14F-4D97-AF65-F5344CB8AC3E}">
        <p14:creationId xmlns:p14="http://schemas.microsoft.com/office/powerpoint/2010/main" val="10578866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679173"/>
          </a:xfrm>
        </p:spPr>
        <p:txBody>
          <a:bodyPr>
            <a:normAutofit fontScale="90000"/>
          </a:bodyPr>
          <a:lstStyle/>
          <a:p>
            <a:pPr algn="ctr"/>
            <a:r>
              <a:rPr lang="en-US" dirty="0" smtClean="0"/>
              <a:t>References</a:t>
            </a:r>
            <a:br>
              <a:rPr lang="en-US" dirty="0" smtClean="0"/>
            </a:br>
            <a:endParaRPr lang="en-US" dirty="0"/>
          </a:p>
        </p:txBody>
      </p:sp>
      <p:sp>
        <p:nvSpPr>
          <p:cNvPr id="3" name="Content Placeholder 2"/>
          <p:cNvSpPr>
            <a:spLocks noGrp="1"/>
          </p:cNvSpPr>
          <p:nvPr>
            <p:ph idx="1"/>
          </p:nvPr>
        </p:nvSpPr>
        <p:spPr>
          <a:xfrm>
            <a:off x="2589212" y="1702676"/>
            <a:ext cx="8915400" cy="4208546"/>
          </a:xfrm>
        </p:spPr>
        <p:txBody>
          <a:bodyPr/>
          <a:lstStyle/>
          <a:p>
            <a:pPr marL="0" indent="0">
              <a:buNone/>
            </a:pPr>
            <a:r>
              <a:rPr lang="en-US" dirty="0" smtClean="0"/>
              <a:t>Meadows-Fernandez</a:t>
            </a:r>
            <a:r>
              <a:rPr lang="en-US" dirty="0"/>
              <a:t>, R. (2017). The Little Misunderstood Mental-Health Effects of Racial Trauma. Science of Us, 1-3.</a:t>
            </a:r>
          </a:p>
          <a:p>
            <a:pPr marL="0" indent="0">
              <a:buNone/>
            </a:pPr>
            <a:r>
              <a:rPr lang="en-US" dirty="0"/>
              <a:t>Mims, S., </a:t>
            </a:r>
            <a:r>
              <a:rPr lang="en-US" dirty="0" err="1"/>
              <a:t>Higgenbottom</a:t>
            </a:r>
            <a:r>
              <a:rPr lang="en-US" dirty="0"/>
              <a:t>, L., &amp; Reid, O. (</a:t>
            </a:r>
            <a:r>
              <a:rPr lang="en-US" dirty="0" err="1"/>
              <a:t>n.d.</a:t>
            </a:r>
            <a:r>
              <a:rPr lang="en-US" dirty="0"/>
              <a:t>). Post Traumatic Slave Disorder. Pyramid Builders, Inc., 1-90.</a:t>
            </a:r>
          </a:p>
          <a:p>
            <a:pPr marL="0" indent="0">
              <a:buNone/>
            </a:pPr>
            <a:r>
              <a:rPr lang="en-US" dirty="0"/>
              <a:t>Turner, E. A., &amp; Richardson, J. (2016, July 14). Racial Trauma is Real: The Impact </a:t>
            </a:r>
            <a:r>
              <a:rPr lang="en-US" dirty="0" smtClean="0"/>
              <a:t>of Police Shootings on African Americans. Retrieved from American Psychological Association: Psychology Benefits: https://psychologybenefits.org/2016/07/14/racial-trauma-police-shootings-on-african-americans/</a:t>
            </a:r>
            <a:endParaRPr lang="en-US" dirty="0"/>
          </a:p>
          <a:p>
            <a:endParaRPr lang="en-US" dirty="0"/>
          </a:p>
        </p:txBody>
      </p:sp>
    </p:spTree>
    <p:extLst>
      <p:ext uri="{BB962C8B-B14F-4D97-AF65-F5344CB8AC3E}">
        <p14:creationId xmlns:p14="http://schemas.microsoft.com/office/powerpoint/2010/main" val="2190144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to Racial Trauma</a:t>
            </a:r>
            <a:endParaRPr lang="en-US" dirty="0"/>
          </a:p>
        </p:txBody>
      </p:sp>
      <p:sp>
        <p:nvSpPr>
          <p:cNvPr id="3" name="Content Placeholder 2"/>
          <p:cNvSpPr>
            <a:spLocks noGrp="1"/>
          </p:cNvSpPr>
          <p:nvPr>
            <p:ph idx="1"/>
          </p:nvPr>
        </p:nvSpPr>
        <p:spPr>
          <a:xfrm>
            <a:off x="2589212" y="1618593"/>
            <a:ext cx="8915400" cy="4593020"/>
          </a:xfrm>
        </p:spPr>
        <p:txBody>
          <a:bodyPr>
            <a:normAutofit fontScale="55000" lnSpcReduction="20000"/>
          </a:bodyPr>
          <a:lstStyle/>
          <a:p>
            <a:pPr marL="0" indent="0">
              <a:lnSpc>
                <a:spcPct val="170000"/>
              </a:lnSpc>
              <a:buNone/>
            </a:pPr>
            <a:r>
              <a:rPr lang="en-US" sz="2900" dirty="0" smtClean="0"/>
              <a:t>On Sunday, police officers in Seattle shot and killed </a:t>
            </a:r>
            <a:r>
              <a:rPr lang="en-US" sz="2900" dirty="0" err="1" smtClean="0"/>
              <a:t>Charleena</a:t>
            </a:r>
            <a:r>
              <a:rPr lang="en-US" sz="2900" dirty="0" smtClean="0"/>
              <a:t> Lyles in her home.  She died in front of “several children”, according to reports and her family members say she was pregnant.  Just days before </a:t>
            </a:r>
            <a:r>
              <a:rPr lang="en-US" sz="2900" dirty="0" err="1" smtClean="0"/>
              <a:t>Jeronimo</a:t>
            </a:r>
            <a:r>
              <a:rPr lang="en-US" sz="2900" dirty="0" smtClean="0"/>
              <a:t> Yanez, the Minnesota police officer who shot and killed </a:t>
            </a:r>
            <a:r>
              <a:rPr lang="en-US" sz="2900" dirty="0" err="1" smtClean="0"/>
              <a:t>Philando</a:t>
            </a:r>
            <a:r>
              <a:rPr lang="en-US" sz="2900" dirty="0" smtClean="0"/>
              <a:t> </a:t>
            </a:r>
            <a:r>
              <a:rPr lang="en-US" sz="2900" dirty="0" err="1" smtClean="0"/>
              <a:t>Castille</a:t>
            </a:r>
            <a:r>
              <a:rPr lang="en-US" sz="2900" dirty="0" smtClean="0"/>
              <a:t> during a traffic stop was acquitted of all charges.  Earlier this spring, an unarmed teenager named Jordan Edwards was shot and killed by police as he was driving away from a party.  By now, it’s become a sickeningly familiar sequence of events</a:t>
            </a:r>
            <a:r>
              <a:rPr lang="en-US" sz="2900" dirty="0"/>
              <a:t>. While the trigger (both literally and metaphorically) is the same, there is an aspect of these events that is frequently overlooked:  the effects of the frequent police killings on black Americans’ mental health in the form of racial trauma, a psychological phenomenon that some experts say is similar to post-traumatic stress disorder (PTSD).  </a:t>
            </a:r>
          </a:p>
          <a:p>
            <a:pPr marL="0" indent="0">
              <a:buNone/>
            </a:pPr>
            <a:endParaRPr lang="en-US" sz="2800" dirty="0"/>
          </a:p>
        </p:txBody>
      </p:sp>
    </p:spTree>
    <p:extLst>
      <p:ext uri="{BB962C8B-B14F-4D97-AF65-F5344CB8AC3E}">
        <p14:creationId xmlns:p14="http://schemas.microsoft.com/office/powerpoint/2010/main" val="7392152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Racial Trauma?</a:t>
            </a:r>
            <a:br>
              <a:rPr lang="en-US" dirty="0"/>
            </a:br>
            <a:endParaRPr lang="en-US" dirty="0"/>
          </a:p>
        </p:txBody>
      </p:sp>
      <p:sp>
        <p:nvSpPr>
          <p:cNvPr id="3" name="Content Placeholder 2"/>
          <p:cNvSpPr>
            <a:spLocks noGrp="1"/>
          </p:cNvSpPr>
          <p:nvPr>
            <p:ph idx="1"/>
          </p:nvPr>
        </p:nvSpPr>
        <p:spPr>
          <a:xfrm>
            <a:off x="2484109" y="1905000"/>
            <a:ext cx="8915400" cy="3777622"/>
          </a:xfrm>
        </p:spPr>
        <p:txBody>
          <a:bodyPr>
            <a:normAutofit lnSpcReduction="10000"/>
          </a:bodyPr>
          <a:lstStyle/>
          <a:p>
            <a:r>
              <a:rPr lang="en-US" dirty="0" smtClean="0"/>
              <a:t>Racial trauma is </a:t>
            </a:r>
            <a:r>
              <a:rPr lang="en-US" dirty="0"/>
              <a:t>mental health symptoms of individuals who have encounters with law enforcement, those who witness these events directly or indirectly may also be impacted negatively. In an attempt to capture how racism and discrimination negatively impacts the physical and mental health of people of color, many scholars have coined the term “racial trauma” or race-based traumatic stress. Racial trauma may result from racial harassment, witnessing racial violence, or experiencing institutional </a:t>
            </a:r>
            <a:r>
              <a:rPr lang="en-US" dirty="0" smtClean="0"/>
              <a:t>racism</a:t>
            </a:r>
            <a:r>
              <a:rPr lang="en-US" dirty="0"/>
              <a:t>(Bryant-Davis, &amp; </a:t>
            </a:r>
            <a:r>
              <a:rPr lang="en-US" dirty="0" err="1"/>
              <a:t>Ocampo</a:t>
            </a:r>
            <a:r>
              <a:rPr lang="en-US" dirty="0"/>
              <a:t>, 2006; Comas-</a:t>
            </a:r>
            <a:r>
              <a:rPr lang="en-US" dirty="0" err="1"/>
              <a:t>Díaz</a:t>
            </a:r>
            <a:r>
              <a:rPr lang="en-US" dirty="0"/>
              <a:t>, 2016). </a:t>
            </a:r>
            <a:endParaRPr lang="en-US" dirty="0" smtClean="0"/>
          </a:p>
          <a:p>
            <a:pPr marL="0" indent="0">
              <a:buNone/>
            </a:pPr>
            <a:endParaRPr lang="en-US" dirty="0"/>
          </a:p>
          <a:p>
            <a:r>
              <a:rPr lang="en-US" dirty="0"/>
              <a:t>Racial trauma </a:t>
            </a:r>
            <a:r>
              <a:rPr lang="en-US" dirty="0" smtClean="0"/>
              <a:t>psychological </a:t>
            </a:r>
            <a:r>
              <a:rPr lang="en-US" dirty="0"/>
              <a:t>symptoms such as </a:t>
            </a:r>
            <a:r>
              <a:rPr lang="en-US" dirty="0" smtClean="0"/>
              <a:t>anxiety, depression, hypervigilance </a:t>
            </a:r>
            <a:r>
              <a:rPr lang="en-US" dirty="0"/>
              <a:t>to threat</a:t>
            </a:r>
            <a:r>
              <a:rPr lang="en-US" dirty="0" smtClean="0"/>
              <a:t>, low self-esteem, feelings of humiliation, poor concentration, irritability, </a:t>
            </a:r>
            <a:r>
              <a:rPr lang="en-US" dirty="0"/>
              <a:t>or lack of hopefulness for your future as a result of repeated exposure to racism or discrimination” Erlanger </a:t>
            </a:r>
            <a:r>
              <a:rPr lang="en-US" dirty="0" smtClean="0"/>
              <a:t>A. Turner, PhD</a:t>
            </a:r>
            <a:endParaRPr lang="en-US" sz="1200" dirty="0"/>
          </a:p>
          <a:p>
            <a:endParaRPr lang="en-US" dirty="0"/>
          </a:p>
          <a:p>
            <a:endParaRPr lang="en-US" dirty="0"/>
          </a:p>
        </p:txBody>
      </p:sp>
    </p:spTree>
    <p:extLst>
      <p:ext uri="{BB962C8B-B14F-4D97-AF65-F5344CB8AC3E}">
        <p14:creationId xmlns:p14="http://schemas.microsoft.com/office/powerpoint/2010/main" val="27784245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9322676" y="3037489"/>
            <a:ext cx="2343807" cy="2998578"/>
          </a:xfrm>
          <a:prstGeom prst="rect">
            <a:avLst/>
          </a:prstGeom>
          <a:ln>
            <a:solidFill>
              <a:schemeClr val="accent1"/>
            </a:solidFill>
          </a:ln>
        </p:spPr>
        <p:txBody>
          <a:bodyPr wrap="square">
            <a:spAutoFit/>
          </a:bodyPr>
          <a:lstStyle/>
          <a:p>
            <a:r>
              <a:rPr lang="en-US" sz="1400" dirty="0" smtClean="0">
                <a:latin typeface="Garamond" panose="02020404030301010803" pitchFamily="18" charset="0"/>
                <a:ea typeface="Calibri" panose="020F0502020204030204" pitchFamily="34" charset="0"/>
                <a:cs typeface="Garamond" panose="02020404030301010803" pitchFamily="18" charset="0"/>
              </a:rPr>
              <a:t>Carlson </a:t>
            </a:r>
            <a:r>
              <a:rPr lang="en-US" sz="1400" dirty="0">
                <a:latin typeface="Garamond" panose="02020404030301010803" pitchFamily="18" charset="0"/>
                <a:ea typeface="Calibri" panose="020F0502020204030204" pitchFamily="34" charset="0"/>
                <a:cs typeface="Garamond" panose="02020404030301010803" pitchFamily="18" charset="0"/>
              </a:rPr>
              <a:t>(1997) </a:t>
            </a:r>
            <a:endParaRPr lang="en-US" sz="1400" dirty="0" smtClean="0">
              <a:latin typeface="Garamond" panose="02020404030301010803" pitchFamily="18" charset="0"/>
              <a:ea typeface="Calibri" panose="020F0502020204030204" pitchFamily="34" charset="0"/>
              <a:cs typeface="Garamond" panose="02020404030301010803" pitchFamily="18" charset="0"/>
            </a:endParaRPr>
          </a:p>
          <a:p>
            <a:r>
              <a:rPr lang="en-US" sz="1400" dirty="0" smtClean="0">
                <a:latin typeface="Garamond" panose="02020404030301010803" pitchFamily="18" charset="0"/>
                <a:ea typeface="Calibri" panose="020F0502020204030204" pitchFamily="34" charset="0"/>
                <a:cs typeface="Garamond" panose="02020404030301010803" pitchFamily="18" charset="0"/>
              </a:rPr>
              <a:t>also </a:t>
            </a:r>
            <a:r>
              <a:rPr lang="en-US" sz="1400" dirty="0">
                <a:latin typeface="Garamond" panose="02020404030301010803" pitchFamily="18" charset="0"/>
                <a:ea typeface="Calibri" panose="020F0502020204030204" pitchFamily="34" charset="0"/>
                <a:cs typeface="Garamond" panose="02020404030301010803" pitchFamily="18" charset="0"/>
              </a:rPr>
              <a:t>points to secondary responses to trauma.</a:t>
            </a:r>
            <a:endParaRPr lang="en-US" sz="1400" dirty="0">
              <a:latin typeface="Century Gothic" panose="020B0502020202020204" pitchFamily="34" charset="0"/>
              <a:ea typeface="Calibri" panose="020F0502020204030204" pitchFamily="34" charset="0"/>
              <a:cs typeface="Times New Roman" panose="02020603050405020304" pitchFamily="18" charset="0"/>
            </a:endParaRPr>
          </a:p>
          <a:p>
            <a:pPr>
              <a:lnSpc>
                <a:spcPct val="150000"/>
              </a:lnSpc>
            </a:pPr>
            <a:r>
              <a:rPr lang="en-US" sz="1200" b="1" dirty="0">
                <a:latin typeface="Garamond-Bold"/>
                <a:ea typeface="Calibri" panose="020F0502020204030204" pitchFamily="34" charset="0"/>
                <a:cs typeface="Garamond-Bold"/>
              </a:rPr>
              <a:t>Secondary and Associated Responses:</a:t>
            </a:r>
            <a:endParaRPr lang="en-US" sz="1200" dirty="0">
              <a:latin typeface="Century Gothic" panose="020B0502020202020204" pitchFamily="34" charset="0"/>
              <a:ea typeface="Calibri" panose="020F0502020204030204" pitchFamily="34" charset="0"/>
              <a:cs typeface="Times New Roman" panose="02020603050405020304" pitchFamily="18" charset="0"/>
            </a:endParaRPr>
          </a:p>
          <a:p>
            <a:pPr>
              <a:lnSpc>
                <a:spcPct val="107000"/>
              </a:lnSpc>
            </a:pPr>
            <a:r>
              <a:rPr lang="en-US" sz="1400" dirty="0">
                <a:latin typeface="SymbolMT"/>
                <a:ea typeface="Calibri" panose="020F0502020204030204" pitchFamily="34" charset="0"/>
                <a:cs typeface="SymbolMT"/>
              </a:rPr>
              <a:t>• </a:t>
            </a:r>
            <a:r>
              <a:rPr lang="en-US" sz="1400" dirty="0">
                <a:latin typeface="Garamond" panose="02020404030301010803" pitchFamily="18" charset="0"/>
                <a:ea typeface="Calibri" panose="020F0502020204030204" pitchFamily="34" charset="0"/>
                <a:cs typeface="Garamond" panose="02020404030301010803" pitchFamily="18" charset="0"/>
              </a:rPr>
              <a:t>Depression</a:t>
            </a:r>
            <a:endParaRPr lang="en-US" sz="1400" dirty="0">
              <a:latin typeface="Century Gothic" panose="020B0502020202020204" pitchFamily="34" charset="0"/>
              <a:ea typeface="Calibri" panose="020F0502020204030204" pitchFamily="34" charset="0"/>
              <a:cs typeface="Times New Roman" panose="02020603050405020304" pitchFamily="18" charset="0"/>
            </a:endParaRPr>
          </a:p>
          <a:p>
            <a:pPr>
              <a:lnSpc>
                <a:spcPct val="107000"/>
              </a:lnSpc>
            </a:pPr>
            <a:r>
              <a:rPr lang="en-US" sz="1400" dirty="0">
                <a:latin typeface="SymbolMT"/>
                <a:ea typeface="Calibri" panose="020F0502020204030204" pitchFamily="34" charset="0"/>
                <a:cs typeface="SymbolMT"/>
              </a:rPr>
              <a:t>• </a:t>
            </a:r>
            <a:r>
              <a:rPr lang="en-US" sz="1400" dirty="0">
                <a:latin typeface="Garamond" panose="02020404030301010803" pitchFamily="18" charset="0"/>
                <a:ea typeface="Calibri" panose="020F0502020204030204" pitchFamily="34" charset="0"/>
                <a:cs typeface="Garamond" panose="02020404030301010803" pitchFamily="18" charset="0"/>
              </a:rPr>
              <a:t>Aggression</a:t>
            </a:r>
            <a:endParaRPr lang="en-US" sz="1400" dirty="0">
              <a:latin typeface="Century Gothic" panose="020B0502020202020204" pitchFamily="34" charset="0"/>
              <a:ea typeface="Calibri" panose="020F0502020204030204" pitchFamily="34" charset="0"/>
              <a:cs typeface="Times New Roman" panose="02020603050405020304" pitchFamily="18" charset="0"/>
            </a:endParaRPr>
          </a:p>
          <a:p>
            <a:pPr>
              <a:lnSpc>
                <a:spcPct val="107000"/>
              </a:lnSpc>
            </a:pPr>
            <a:r>
              <a:rPr lang="en-US" sz="1400" dirty="0">
                <a:latin typeface="SymbolMT"/>
                <a:ea typeface="Calibri" panose="020F0502020204030204" pitchFamily="34" charset="0"/>
                <a:cs typeface="SymbolMT"/>
              </a:rPr>
              <a:t>• </a:t>
            </a:r>
            <a:r>
              <a:rPr lang="en-US" sz="1400" dirty="0">
                <a:latin typeface="Garamond" panose="02020404030301010803" pitchFamily="18" charset="0"/>
                <a:ea typeface="Calibri" panose="020F0502020204030204" pitchFamily="34" charset="0"/>
                <a:cs typeface="Garamond" panose="02020404030301010803" pitchFamily="18" charset="0"/>
              </a:rPr>
              <a:t>Low Self-Esteem</a:t>
            </a:r>
            <a:endParaRPr lang="en-US" sz="1400" dirty="0">
              <a:latin typeface="Century Gothic" panose="020B0502020202020204" pitchFamily="34" charset="0"/>
              <a:ea typeface="Calibri" panose="020F0502020204030204" pitchFamily="34" charset="0"/>
              <a:cs typeface="Times New Roman" panose="02020603050405020304" pitchFamily="18" charset="0"/>
            </a:endParaRPr>
          </a:p>
          <a:p>
            <a:pPr>
              <a:lnSpc>
                <a:spcPct val="107000"/>
              </a:lnSpc>
            </a:pPr>
            <a:r>
              <a:rPr lang="en-US" sz="1400" dirty="0">
                <a:latin typeface="SymbolMT"/>
                <a:ea typeface="Calibri" panose="020F0502020204030204" pitchFamily="34" charset="0"/>
                <a:cs typeface="SymbolMT"/>
              </a:rPr>
              <a:t>• </a:t>
            </a:r>
            <a:r>
              <a:rPr lang="en-US" sz="1400" dirty="0">
                <a:latin typeface="Garamond" panose="02020404030301010803" pitchFamily="18" charset="0"/>
                <a:ea typeface="Calibri" panose="020F0502020204030204" pitchFamily="34" charset="0"/>
                <a:cs typeface="Garamond" panose="02020404030301010803" pitchFamily="18" charset="0"/>
              </a:rPr>
              <a:t>Identity Crisis</a:t>
            </a:r>
            <a:endParaRPr lang="en-US" sz="1400" dirty="0">
              <a:latin typeface="Century Gothic" panose="020B0502020202020204" pitchFamily="34" charset="0"/>
              <a:ea typeface="Calibri" panose="020F0502020204030204" pitchFamily="34" charset="0"/>
              <a:cs typeface="Times New Roman" panose="02020603050405020304" pitchFamily="18" charset="0"/>
            </a:endParaRPr>
          </a:p>
          <a:p>
            <a:pPr>
              <a:lnSpc>
                <a:spcPct val="107000"/>
              </a:lnSpc>
            </a:pPr>
            <a:r>
              <a:rPr lang="en-US" sz="1400" dirty="0">
                <a:latin typeface="SymbolMT"/>
                <a:ea typeface="Calibri" panose="020F0502020204030204" pitchFamily="34" charset="0"/>
                <a:cs typeface="SymbolMT"/>
              </a:rPr>
              <a:t>• </a:t>
            </a:r>
            <a:r>
              <a:rPr lang="en-US" sz="1400" dirty="0">
                <a:latin typeface="Garamond" panose="02020404030301010803" pitchFamily="18" charset="0"/>
                <a:ea typeface="Calibri" panose="020F0502020204030204" pitchFamily="34" charset="0"/>
                <a:cs typeface="Garamond" panose="02020404030301010803" pitchFamily="18" charset="0"/>
              </a:rPr>
              <a:t>Problems with Interpersonal </a:t>
            </a:r>
            <a:r>
              <a:rPr lang="en-US" sz="1400" dirty="0" smtClean="0">
                <a:latin typeface="Garamond" panose="02020404030301010803" pitchFamily="18" charset="0"/>
                <a:ea typeface="Calibri" panose="020F0502020204030204" pitchFamily="34" charset="0"/>
                <a:cs typeface="Garamond" panose="02020404030301010803" pitchFamily="18" charset="0"/>
              </a:rPr>
              <a:t>   Relationships</a:t>
            </a:r>
            <a:endParaRPr lang="en-US" sz="1400" dirty="0">
              <a:latin typeface="Century Gothic" panose="020B05020202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400" dirty="0">
                <a:latin typeface="SymbolMT"/>
                <a:ea typeface="Calibri" panose="020F0502020204030204" pitchFamily="34" charset="0"/>
                <a:cs typeface="SymbolMT"/>
              </a:rPr>
              <a:t>• </a:t>
            </a:r>
            <a:r>
              <a:rPr lang="en-US" sz="1400" dirty="0">
                <a:latin typeface="Garamond" panose="02020404030301010803" pitchFamily="18" charset="0"/>
                <a:ea typeface="Calibri" panose="020F0502020204030204" pitchFamily="34" charset="0"/>
                <a:cs typeface="Garamond" panose="02020404030301010803" pitchFamily="18" charset="0"/>
              </a:rPr>
              <a:t>Guilt and </a:t>
            </a:r>
            <a:r>
              <a:rPr lang="en-US" sz="1400" dirty="0" smtClean="0">
                <a:latin typeface="Garamond" panose="02020404030301010803" pitchFamily="18" charset="0"/>
                <a:ea typeface="Calibri" panose="020F0502020204030204" pitchFamily="34" charset="0"/>
                <a:cs typeface="Garamond" panose="02020404030301010803" pitchFamily="18" charset="0"/>
              </a:rPr>
              <a:t>Shame</a:t>
            </a:r>
            <a:endParaRPr lang="en-US" sz="1400" dirty="0">
              <a:latin typeface="Century Gothic" panose="020B0502020202020204" pitchFamily="34" charset="0"/>
              <a:ea typeface="Calibri" panose="020F0502020204030204" pitchFamily="34" charset="0"/>
              <a:cs typeface="Times New Roman" panose="02020603050405020304" pitchFamily="18" charset="0"/>
            </a:endParaRPr>
          </a:p>
        </p:txBody>
      </p:sp>
      <p:sp>
        <p:nvSpPr>
          <p:cNvPr id="11" name="Title 10"/>
          <p:cNvSpPr>
            <a:spLocks noGrp="1"/>
          </p:cNvSpPr>
          <p:nvPr>
            <p:ph type="title"/>
          </p:nvPr>
        </p:nvSpPr>
        <p:spPr/>
        <p:txBody>
          <a:bodyPr>
            <a:normAutofit/>
          </a:bodyPr>
          <a:lstStyle/>
          <a:p>
            <a:r>
              <a:rPr lang="en-US" dirty="0" smtClean="0"/>
              <a:t>Symptoms of Racial Trauma</a:t>
            </a:r>
            <a:br>
              <a:rPr lang="en-US" dirty="0" smtClean="0"/>
            </a:br>
            <a:r>
              <a:rPr lang="en-US" sz="1200" dirty="0"/>
              <a:t/>
            </a:r>
            <a:br>
              <a:rPr lang="en-US" sz="1200" dirty="0"/>
            </a:br>
            <a:r>
              <a:rPr lang="en-US" sz="1200" dirty="0" smtClean="0"/>
              <a:t>Carlson 1997</a:t>
            </a:r>
            <a:endParaRPr lang="en-US" dirty="0"/>
          </a:p>
        </p:txBody>
      </p:sp>
      <p:graphicFrame>
        <p:nvGraphicFramePr>
          <p:cNvPr id="13" name="Content Placeholder 12"/>
          <p:cNvGraphicFramePr>
            <a:graphicFrameLocks noGrp="1"/>
          </p:cNvGraphicFramePr>
          <p:nvPr>
            <p:ph idx="1"/>
            <p:extLst>
              <p:ext uri="{D42A27DB-BD31-4B8C-83A1-F6EECF244321}">
                <p14:modId xmlns:p14="http://schemas.microsoft.com/office/powerpoint/2010/main" val="541588153"/>
              </p:ext>
            </p:extLst>
          </p:nvPr>
        </p:nvGraphicFramePr>
        <p:xfrm>
          <a:off x="2751110" y="2145721"/>
          <a:ext cx="6277276" cy="3708540"/>
        </p:xfrm>
        <a:graphic>
          <a:graphicData uri="http://schemas.openxmlformats.org/drawingml/2006/table">
            <a:tbl>
              <a:tblPr firstRow="1" firstCol="1" bandRow="1"/>
              <a:tblGrid>
                <a:gridCol w="1978660"/>
                <a:gridCol w="1979295"/>
                <a:gridCol w="2319321"/>
              </a:tblGrid>
              <a:tr h="400924">
                <a:tc>
                  <a:txBody>
                    <a:bodyPr/>
                    <a:lstStyle/>
                    <a:p>
                      <a:pPr marL="0" marR="0" algn="ctr">
                        <a:lnSpc>
                          <a:spcPct val="107000"/>
                        </a:lnSpc>
                        <a:spcBef>
                          <a:spcPts val="0"/>
                        </a:spcBef>
                        <a:spcAft>
                          <a:spcPts val="0"/>
                        </a:spcAft>
                      </a:pPr>
                      <a:r>
                        <a:rPr lang="en-US" sz="1200" b="1" dirty="0">
                          <a:effectLst/>
                          <a:latin typeface="Garamond-Bold"/>
                          <a:ea typeface="Calibri" panose="020F0502020204030204" pitchFamily="34" charset="0"/>
                          <a:cs typeface="Garamond-Bold"/>
                        </a:rPr>
                        <a:t>Mode</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marL="0" marR="0" algn="ctr">
                        <a:lnSpc>
                          <a:spcPct val="107000"/>
                        </a:lnSpc>
                        <a:spcBef>
                          <a:spcPts val="0"/>
                        </a:spcBef>
                        <a:spcAft>
                          <a:spcPts val="0"/>
                        </a:spcAft>
                      </a:pPr>
                      <a:r>
                        <a:rPr lang="en-US" sz="1200" b="1" dirty="0">
                          <a:effectLst/>
                          <a:latin typeface="Garamond-Bold"/>
                          <a:ea typeface="Calibri" panose="020F0502020204030204" pitchFamily="34" charset="0"/>
                          <a:cs typeface="Garamond-Bold"/>
                        </a:rPr>
                        <a:t>Re-experiencing</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marL="0" marR="0" algn="ctr">
                        <a:lnSpc>
                          <a:spcPct val="107000"/>
                        </a:lnSpc>
                        <a:spcBef>
                          <a:spcPts val="0"/>
                        </a:spcBef>
                        <a:spcAft>
                          <a:spcPts val="0"/>
                        </a:spcAft>
                      </a:pPr>
                      <a:r>
                        <a:rPr lang="en-US" sz="1200" b="1" dirty="0">
                          <a:effectLst/>
                          <a:latin typeface="Garamond-Bold"/>
                          <a:ea typeface="Calibri" panose="020F0502020204030204" pitchFamily="34" charset="0"/>
                          <a:cs typeface="Garamond-Bold"/>
                        </a:rPr>
                        <a:t>Avoidance</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en-US" sz="1200" b="1" dirty="0">
                          <a:effectLst/>
                          <a:latin typeface="Garamond-Bold"/>
                          <a:ea typeface="Calibri" panose="020F0502020204030204" pitchFamily="34" charset="0"/>
                          <a:cs typeface="Garamond-Bold"/>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r>
              <a:tr h="817108">
                <a:tc>
                  <a:txBody>
                    <a:bodyPr/>
                    <a:lstStyle/>
                    <a:p>
                      <a:pPr marL="0" marR="0">
                        <a:lnSpc>
                          <a:spcPct val="107000"/>
                        </a:lnSpc>
                        <a:spcBef>
                          <a:spcPts val="0"/>
                        </a:spcBef>
                        <a:spcAft>
                          <a:spcPts val="0"/>
                        </a:spcAft>
                      </a:pPr>
                      <a:r>
                        <a:rPr lang="en-US" sz="1200" i="1" dirty="0">
                          <a:effectLst/>
                          <a:latin typeface="Garamond-Italic"/>
                          <a:ea typeface="Calibri" panose="020F0502020204030204" pitchFamily="34" charset="0"/>
                          <a:cs typeface="Garamond-Italic"/>
                        </a:rPr>
                        <a:t>Cognitive</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marL="0" marR="0">
                        <a:lnSpc>
                          <a:spcPct val="107000"/>
                        </a:lnSpc>
                        <a:spcBef>
                          <a:spcPts val="0"/>
                        </a:spcBef>
                        <a:spcAft>
                          <a:spcPts val="0"/>
                        </a:spcAft>
                      </a:pPr>
                      <a:r>
                        <a:rPr lang="en-US" sz="1200" dirty="0">
                          <a:effectLst/>
                          <a:latin typeface="Garamond" panose="02020404030301010803" pitchFamily="18" charset="0"/>
                          <a:ea typeface="Calibri" panose="020F0502020204030204" pitchFamily="34" charset="0"/>
                          <a:cs typeface="Garamond" panose="02020404030301010803" pitchFamily="18" charset="0"/>
                        </a:rPr>
                        <a:t>Intrusive Thoughts</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Garamond" panose="02020404030301010803" pitchFamily="18" charset="0"/>
                          <a:ea typeface="Calibri" panose="020F0502020204030204" pitchFamily="34" charset="0"/>
                          <a:cs typeface="Garamond" panose="02020404030301010803" pitchFamily="18" charset="0"/>
                        </a:rPr>
                        <a:t>Intrusive Images</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Garamond" panose="02020404030301010803" pitchFamily="18" charset="0"/>
                          <a:ea typeface="Calibri" panose="020F0502020204030204" pitchFamily="34" charset="0"/>
                          <a:cs typeface="Garamond" panose="02020404030301010803" pitchFamily="18"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b="1" dirty="0">
                          <a:effectLst/>
                          <a:latin typeface="Garamond-Bold"/>
                          <a:ea typeface="Calibri" panose="020F0502020204030204" pitchFamily="34" charset="0"/>
                          <a:cs typeface="Garamond-Bold"/>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marL="0" marR="0">
                        <a:lnSpc>
                          <a:spcPct val="107000"/>
                        </a:lnSpc>
                        <a:spcBef>
                          <a:spcPts val="0"/>
                        </a:spcBef>
                        <a:spcAft>
                          <a:spcPts val="0"/>
                        </a:spcAft>
                      </a:pPr>
                      <a:r>
                        <a:rPr lang="en-US" sz="1200" dirty="0">
                          <a:effectLst/>
                          <a:latin typeface="Garamond" panose="02020404030301010803" pitchFamily="18" charset="0"/>
                          <a:ea typeface="Calibri" panose="020F0502020204030204" pitchFamily="34" charset="0"/>
                          <a:cs typeface="Garamond" panose="02020404030301010803" pitchFamily="18" charset="0"/>
                        </a:rPr>
                        <a:t>Amnesia of Trauma</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Garamond" panose="02020404030301010803" pitchFamily="18" charset="0"/>
                          <a:ea typeface="Calibri" panose="020F0502020204030204" pitchFamily="34" charset="0"/>
                          <a:cs typeface="Garamond" panose="02020404030301010803" pitchFamily="18" charset="0"/>
                        </a:rPr>
                        <a:t>Derealization/Depersonalization</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b="1" dirty="0">
                          <a:effectLst/>
                          <a:latin typeface="Garamond-Bold"/>
                          <a:ea typeface="Calibri" panose="020F0502020204030204" pitchFamily="34" charset="0"/>
                          <a:cs typeface="Garamond-Bold"/>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r>
              <a:tr h="624275">
                <a:tc>
                  <a:txBody>
                    <a:bodyPr/>
                    <a:lstStyle/>
                    <a:p>
                      <a:pPr marL="0" marR="0">
                        <a:lnSpc>
                          <a:spcPct val="107000"/>
                        </a:lnSpc>
                        <a:spcBef>
                          <a:spcPts val="0"/>
                        </a:spcBef>
                        <a:spcAft>
                          <a:spcPts val="0"/>
                        </a:spcAft>
                      </a:pPr>
                      <a:r>
                        <a:rPr lang="en-US" sz="1200" i="1">
                          <a:effectLst/>
                          <a:latin typeface="Garamond-Italic"/>
                          <a:ea typeface="Calibri" panose="020F0502020204030204" pitchFamily="34" charset="0"/>
                          <a:cs typeface="Garamond-Italic"/>
                        </a:rPr>
                        <a:t>Affective</a:t>
                      </a:r>
                      <a:endParaRPr lang="en-US" sz="12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marL="0" marR="0">
                        <a:lnSpc>
                          <a:spcPct val="107000"/>
                        </a:lnSpc>
                        <a:spcBef>
                          <a:spcPts val="0"/>
                        </a:spcBef>
                        <a:spcAft>
                          <a:spcPts val="0"/>
                        </a:spcAft>
                      </a:pPr>
                      <a:r>
                        <a:rPr lang="en-US" sz="1200">
                          <a:effectLst/>
                          <a:latin typeface="Garamond" panose="02020404030301010803" pitchFamily="18" charset="0"/>
                          <a:ea typeface="Calibri" panose="020F0502020204030204" pitchFamily="34" charset="0"/>
                          <a:cs typeface="Garamond" panose="02020404030301010803" pitchFamily="18" charset="0"/>
                        </a:rPr>
                        <a:t>Anxiety</a:t>
                      </a:r>
                      <a:endParaRPr lang="en-US" sz="1200">
                        <a:effectLst/>
                        <a:latin typeface="Century Gothic" panose="020B050202020202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a:effectLst/>
                          <a:latin typeface="Garamond" panose="02020404030301010803" pitchFamily="18" charset="0"/>
                          <a:ea typeface="Calibri" panose="020F0502020204030204" pitchFamily="34" charset="0"/>
                          <a:cs typeface="Garamond" panose="02020404030301010803" pitchFamily="18" charset="0"/>
                        </a:rPr>
                        <a:t>Anger</a:t>
                      </a:r>
                      <a:endParaRPr lang="en-US" sz="1200">
                        <a:effectLst/>
                        <a:latin typeface="Century Gothic" panose="020B050202020202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b="1">
                          <a:effectLst/>
                          <a:latin typeface="Garamond-Bold"/>
                          <a:ea typeface="Calibri" panose="020F0502020204030204" pitchFamily="34" charset="0"/>
                          <a:cs typeface="Garamond-Bold"/>
                        </a:rPr>
                        <a:t> </a:t>
                      </a:r>
                      <a:endParaRPr lang="en-US" sz="12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marL="0" marR="0">
                        <a:lnSpc>
                          <a:spcPct val="107000"/>
                        </a:lnSpc>
                        <a:spcBef>
                          <a:spcPts val="0"/>
                        </a:spcBef>
                        <a:spcAft>
                          <a:spcPts val="0"/>
                        </a:spcAft>
                      </a:pPr>
                      <a:r>
                        <a:rPr lang="en-US" sz="1200" dirty="0">
                          <a:effectLst/>
                          <a:latin typeface="Garamond" panose="02020404030301010803" pitchFamily="18" charset="0"/>
                          <a:ea typeface="Calibri" panose="020F0502020204030204" pitchFamily="34" charset="0"/>
                          <a:cs typeface="Garamond" panose="02020404030301010803" pitchFamily="18" charset="0"/>
                        </a:rPr>
                        <a:t>Emotional Numbing</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Garamond" panose="02020404030301010803" pitchFamily="18" charset="0"/>
                          <a:ea typeface="Calibri" panose="020F0502020204030204" pitchFamily="34" charset="0"/>
                          <a:cs typeface="Garamond" panose="02020404030301010803" pitchFamily="18" charset="0"/>
                        </a:rPr>
                        <a:t>Isolation Affect</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b="1" dirty="0">
                          <a:effectLst/>
                          <a:latin typeface="Garamond-Bold"/>
                          <a:ea typeface="Calibri" panose="020F0502020204030204" pitchFamily="34" charset="0"/>
                          <a:cs typeface="Garamond-Bold"/>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r>
              <a:tr h="624275">
                <a:tc>
                  <a:txBody>
                    <a:bodyPr/>
                    <a:lstStyle/>
                    <a:p>
                      <a:pPr marL="0" marR="0">
                        <a:lnSpc>
                          <a:spcPct val="107000"/>
                        </a:lnSpc>
                        <a:spcBef>
                          <a:spcPts val="0"/>
                        </a:spcBef>
                        <a:spcAft>
                          <a:spcPts val="0"/>
                        </a:spcAft>
                      </a:pPr>
                      <a:r>
                        <a:rPr lang="en-US" sz="1200" i="1">
                          <a:effectLst/>
                          <a:latin typeface="Garamond-Italic"/>
                          <a:ea typeface="Calibri" panose="020F0502020204030204" pitchFamily="34" charset="0"/>
                          <a:cs typeface="Garamond-Italic"/>
                        </a:rPr>
                        <a:t>Behavioral</a:t>
                      </a:r>
                      <a:endParaRPr lang="en-US" sz="12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marL="0" marR="0">
                        <a:lnSpc>
                          <a:spcPct val="107000"/>
                        </a:lnSpc>
                        <a:spcBef>
                          <a:spcPts val="0"/>
                        </a:spcBef>
                        <a:spcAft>
                          <a:spcPts val="0"/>
                        </a:spcAft>
                      </a:pPr>
                      <a:r>
                        <a:rPr lang="en-US" sz="1200">
                          <a:effectLst/>
                          <a:latin typeface="Garamond" panose="02020404030301010803" pitchFamily="18" charset="0"/>
                          <a:ea typeface="Calibri" panose="020F0502020204030204" pitchFamily="34" charset="0"/>
                          <a:cs typeface="Garamond" panose="02020404030301010803" pitchFamily="18" charset="0"/>
                        </a:rPr>
                        <a:t>Increased Activity</a:t>
                      </a:r>
                      <a:endParaRPr lang="en-US" sz="1200">
                        <a:effectLst/>
                        <a:latin typeface="Century Gothic" panose="020B050202020202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a:effectLst/>
                          <a:latin typeface="Garamond" panose="02020404030301010803" pitchFamily="18" charset="0"/>
                          <a:ea typeface="Calibri" panose="020F0502020204030204" pitchFamily="34" charset="0"/>
                          <a:cs typeface="Garamond" panose="02020404030301010803" pitchFamily="18" charset="0"/>
                        </a:rPr>
                        <a:t>Aggression</a:t>
                      </a:r>
                      <a:endParaRPr lang="en-US" sz="1200">
                        <a:effectLst/>
                        <a:latin typeface="Century Gothic" panose="020B050202020202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b="1">
                          <a:effectLst/>
                          <a:latin typeface="Garamond-Bold"/>
                          <a:ea typeface="Calibri" panose="020F0502020204030204" pitchFamily="34" charset="0"/>
                          <a:cs typeface="Garamond-Bold"/>
                        </a:rPr>
                        <a:t> </a:t>
                      </a:r>
                      <a:endParaRPr lang="en-US" sz="12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marL="0" marR="0">
                        <a:lnSpc>
                          <a:spcPct val="107000"/>
                        </a:lnSpc>
                        <a:spcBef>
                          <a:spcPts val="0"/>
                        </a:spcBef>
                        <a:spcAft>
                          <a:spcPts val="0"/>
                        </a:spcAft>
                      </a:pPr>
                      <a:r>
                        <a:rPr lang="en-US" sz="1200" dirty="0">
                          <a:effectLst/>
                          <a:latin typeface="Garamond" panose="02020404030301010803" pitchFamily="18" charset="0"/>
                          <a:ea typeface="Calibri" panose="020F0502020204030204" pitchFamily="34" charset="0"/>
                          <a:cs typeface="Garamond" panose="02020404030301010803" pitchFamily="18" charset="0"/>
                        </a:rPr>
                        <a:t>Avoidance of Trauma Related</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Garamond" panose="02020404030301010803" pitchFamily="18" charset="0"/>
                          <a:ea typeface="Calibri" panose="020F0502020204030204" pitchFamily="34" charset="0"/>
                          <a:cs typeface="Garamond" panose="02020404030301010803" pitchFamily="18" charset="0"/>
                        </a:rPr>
                        <a:t>Situations</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b="1" dirty="0">
                          <a:effectLst/>
                          <a:latin typeface="Garamond-Bold"/>
                          <a:ea typeface="Calibri" panose="020F0502020204030204" pitchFamily="34" charset="0"/>
                          <a:cs typeface="Garamond-Bold"/>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r>
              <a:tr h="624275">
                <a:tc>
                  <a:txBody>
                    <a:bodyPr/>
                    <a:lstStyle/>
                    <a:p>
                      <a:pPr marL="0" marR="0">
                        <a:lnSpc>
                          <a:spcPct val="107000"/>
                        </a:lnSpc>
                        <a:spcBef>
                          <a:spcPts val="0"/>
                        </a:spcBef>
                        <a:spcAft>
                          <a:spcPts val="0"/>
                        </a:spcAft>
                      </a:pPr>
                      <a:r>
                        <a:rPr lang="en-US" sz="1200" i="1">
                          <a:effectLst/>
                          <a:latin typeface="Garamond-Italic"/>
                          <a:ea typeface="Calibri" panose="020F0502020204030204" pitchFamily="34" charset="0"/>
                          <a:cs typeface="Garamond-Italic"/>
                        </a:rPr>
                        <a:t>Physiological</a:t>
                      </a:r>
                      <a:endParaRPr lang="en-US" sz="12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marL="0" marR="0">
                        <a:lnSpc>
                          <a:spcPct val="107000"/>
                        </a:lnSpc>
                        <a:spcBef>
                          <a:spcPts val="0"/>
                        </a:spcBef>
                        <a:spcAft>
                          <a:spcPts val="0"/>
                        </a:spcAft>
                      </a:pPr>
                      <a:r>
                        <a:rPr lang="en-US" sz="1200">
                          <a:effectLst/>
                          <a:latin typeface="Garamond" panose="02020404030301010803" pitchFamily="18" charset="0"/>
                          <a:ea typeface="Calibri" panose="020F0502020204030204" pitchFamily="34" charset="0"/>
                          <a:cs typeface="Garamond" panose="02020404030301010803" pitchFamily="18" charset="0"/>
                        </a:rPr>
                        <a:t>Physiological Reactivity to</a:t>
                      </a:r>
                      <a:endParaRPr lang="en-US" sz="1200">
                        <a:effectLst/>
                        <a:latin typeface="Century Gothic" panose="020B050202020202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a:effectLst/>
                          <a:latin typeface="Garamond" panose="02020404030301010803" pitchFamily="18" charset="0"/>
                          <a:ea typeface="Calibri" panose="020F0502020204030204" pitchFamily="34" charset="0"/>
                          <a:cs typeface="Garamond" panose="02020404030301010803" pitchFamily="18" charset="0"/>
                        </a:rPr>
                        <a:t>Trauma Reminders</a:t>
                      </a:r>
                      <a:endParaRPr lang="en-US" sz="1200">
                        <a:effectLst/>
                        <a:latin typeface="Century Gothic" panose="020B050202020202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b="1">
                          <a:effectLst/>
                          <a:latin typeface="Garamond-Bold"/>
                          <a:ea typeface="Calibri" panose="020F0502020204030204" pitchFamily="34" charset="0"/>
                          <a:cs typeface="Garamond-Bold"/>
                        </a:rPr>
                        <a:t> </a:t>
                      </a:r>
                      <a:endParaRPr lang="en-US" sz="12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marL="0" marR="0">
                        <a:lnSpc>
                          <a:spcPct val="107000"/>
                        </a:lnSpc>
                        <a:spcBef>
                          <a:spcPts val="0"/>
                        </a:spcBef>
                        <a:spcAft>
                          <a:spcPts val="0"/>
                        </a:spcAft>
                      </a:pPr>
                      <a:r>
                        <a:rPr lang="en-US" sz="1200" dirty="0">
                          <a:effectLst/>
                          <a:latin typeface="Garamond" panose="02020404030301010803" pitchFamily="18" charset="0"/>
                          <a:ea typeface="Calibri" panose="020F0502020204030204" pitchFamily="34" charset="0"/>
                          <a:cs typeface="Garamond" panose="02020404030301010803" pitchFamily="18" charset="0"/>
                        </a:rPr>
                        <a:t>Sensory Numbing</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b="1" dirty="0">
                          <a:effectLst/>
                          <a:latin typeface="Garamond-Bold"/>
                          <a:ea typeface="Calibri" panose="020F0502020204030204" pitchFamily="34" charset="0"/>
                          <a:cs typeface="Garamond-Bold"/>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r>
              <a:tr h="617683">
                <a:tc>
                  <a:txBody>
                    <a:bodyPr/>
                    <a:lstStyle/>
                    <a:p>
                      <a:pPr marL="0" marR="0">
                        <a:lnSpc>
                          <a:spcPct val="107000"/>
                        </a:lnSpc>
                        <a:spcBef>
                          <a:spcPts val="0"/>
                        </a:spcBef>
                        <a:spcAft>
                          <a:spcPts val="0"/>
                        </a:spcAft>
                      </a:pPr>
                      <a:r>
                        <a:rPr lang="en-US" sz="1200" i="1" dirty="0">
                          <a:effectLst/>
                          <a:latin typeface="Garamond-Italic"/>
                          <a:ea typeface="Calibri" panose="020F0502020204030204" pitchFamily="34" charset="0"/>
                          <a:cs typeface="Garamond-Italic"/>
                        </a:rPr>
                        <a:t>Multiple Modes</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marL="0" marR="0">
                        <a:lnSpc>
                          <a:spcPct val="107000"/>
                        </a:lnSpc>
                        <a:spcBef>
                          <a:spcPts val="0"/>
                        </a:spcBef>
                        <a:spcAft>
                          <a:spcPts val="0"/>
                        </a:spcAft>
                      </a:pPr>
                      <a:r>
                        <a:rPr lang="en-US" sz="1200">
                          <a:effectLst/>
                          <a:latin typeface="Garamond" panose="02020404030301010803" pitchFamily="18" charset="0"/>
                          <a:ea typeface="Calibri" panose="020F0502020204030204" pitchFamily="34" charset="0"/>
                          <a:cs typeface="Garamond" panose="02020404030301010803" pitchFamily="18" charset="0"/>
                        </a:rPr>
                        <a:t>Flashbacks</a:t>
                      </a:r>
                      <a:endParaRPr lang="en-US" sz="1200">
                        <a:effectLst/>
                        <a:latin typeface="Century Gothic" panose="020B050202020202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a:effectLst/>
                          <a:latin typeface="Garamond" panose="02020404030301010803" pitchFamily="18" charset="0"/>
                          <a:ea typeface="Calibri" panose="020F0502020204030204" pitchFamily="34" charset="0"/>
                          <a:cs typeface="Garamond" panose="02020404030301010803" pitchFamily="18" charset="0"/>
                        </a:rPr>
                        <a:t>Nightmares</a:t>
                      </a:r>
                      <a:endParaRPr lang="en-US" sz="1200">
                        <a:effectLst/>
                        <a:latin typeface="Century Gothic" panose="020B050202020202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b="1">
                          <a:effectLst/>
                          <a:latin typeface="Garamond-Bold"/>
                          <a:ea typeface="Calibri" panose="020F0502020204030204" pitchFamily="34" charset="0"/>
                          <a:cs typeface="Garamond-Bold"/>
                        </a:rPr>
                        <a:t> </a:t>
                      </a:r>
                      <a:endParaRPr lang="en-US" sz="12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marL="0" marR="0">
                        <a:lnSpc>
                          <a:spcPct val="107000"/>
                        </a:lnSpc>
                        <a:spcBef>
                          <a:spcPts val="0"/>
                        </a:spcBef>
                        <a:spcAft>
                          <a:spcPts val="0"/>
                        </a:spcAft>
                      </a:pPr>
                      <a:r>
                        <a:rPr lang="en-US" sz="1200" dirty="0">
                          <a:effectLst/>
                          <a:latin typeface="Garamond" panose="02020404030301010803" pitchFamily="18" charset="0"/>
                          <a:ea typeface="Calibri" panose="020F0502020204030204" pitchFamily="34" charset="0"/>
                          <a:cs typeface="Garamond" panose="02020404030301010803" pitchFamily="18" charset="0"/>
                        </a:rPr>
                        <a:t>Complex Activities in</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Garamond" panose="02020404030301010803" pitchFamily="18" charset="0"/>
                          <a:ea typeface="Calibri" panose="020F0502020204030204" pitchFamily="34" charset="0"/>
                          <a:cs typeface="Garamond" panose="02020404030301010803" pitchFamily="18" charset="0"/>
                        </a:rPr>
                        <a:t>Dissociated </a:t>
                      </a:r>
                      <a:r>
                        <a:rPr lang="en-US" sz="1200" dirty="0" smtClean="0">
                          <a:effectLst/>
                          <a:latin typeface="Garamond" panose="02020404030301010803" pitchFamily="18" charset="0"/>
                          <a:ea typeface="Calibri" panose="020F0502020204030204" pitchFamily="34" charset="0"/>
                          <a:cs typeface="Garamond" panose="02020404030301010803" pitchFamily="18" charset="0"/>
                        </a:rPr>
                        <a:t>States</a:t>
                      </a:r>
                      <a:r>
                        <a:rPr lang="en-US" sz="1200" b="1" dirty="0">
                          <a:effectLst/>
                          <a:latin typeface="Garamond-Bold"/>
                          <a:ea typeface="Calibri" panose="020F0502020204030204" pitchFamily="34" charset="0"/>
                          <a:cs typeface="Garamond-Bold"/>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r>
            </a:tbl>
          </a:graphicData>
        </a:graphic>
      </p:graphicFrame>
      <p:sp>
        <p:nvSpPr>
          <p:cNvPr id="14"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4908048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756338" y="724502"/>
            <a:ext cx="8920656" cy="5632311"/>
          </a:xfrm>
          <a:prstGeom prst="rect">
            <a:avLst/>
          </a:prstGeom>
        </p:spPr>
        <p:txBody>
          <a:bodyPr wrap="square">
            <a:spAutoFit/>
          </a:bodyPr>
          <a:lstStyle/>
          <a:p>
            <a:endParaRPr lang="en-US" b="1" dirty="0" smtClean="0">
              <a:latin typeface="+mj-lt"/>
            </a:endParaRPr>
          </a:p>
          <a:p>
            <a:r>
              <a:rPr lang="en-US" b="1" dirty="0" smtClean="0">
                <a:latin typeface="+mj-lt"/>
              </a:rPr>
              <a:t>Avoidance</a:t>
            </a:r>
            <a:r>
              <a:rPr lang="en-US" b="1" dirty="0">
                <a:latin typeface="+mj-lt"/>
              </a:rPr>
              <a:t>: </a:t>
            </a:r>
            <a:r>
              <a:rPr lang="en-US" dirty="0">
                <a:latin typeface="+mj-lt"/>
              </a:rPr>
              <a:t>Avoidance is a defense that assists an individual to minimize </a:t>
            </a:r>
            <a:r>
              <a:rPr lang="en-US" dirty="0" smtClean="0">
                <a:latin typeface="+mj-lt"/>
              </a:rPr>
              <a:t>feelings that </a:t>
            </a:r>
            <a:r>
              <a:rPr lang="en-US" dirty="0">
                <a:latin typeface="+mj-lt"/>
              </a:rPr>
              <a:t>cause discomfort and trigger negative modalities</a:t>
            </a:r>
            <a:r>
              <a:rPr lang="en-US" dirty="0" smtClean="0">
                <a:latin typeface="+mj-lt"/>
              </a:rPr>
              <a:t>.</a:t>
            </a:r>
          </a:p>
          <a:p>
            <a:endParaRPr lang="en-US" dirty="0" smtClean="0">
              <a:latin typeface="+mj-lt"/>
            </a:endParaRPr>
          </a:p>
          <a:p>
            <a:r>
              <a:rPr lang="en-US" b="1" dirty="0" smtClean="0"/>
              <a:t>Identity</a:t>
            </a:r>
            <a:r>
              <a:rPr lang="en-US" b="1" dirty="0"/>
              <a:t>: </a:t>
            </a:r>
            <a:r>
              <a:rPr lang="en-US" dirty="0"/>
              <a:t>Trauma victims are known to adopt the identity of the victimizer. For</a:t>
            </a:r>
          </a:p>
          <a:p>
            <a:r>
              <a:rPr lang="en-US" dirty="0"/>
              <a:t>example, victims of molestation have been known to develop into </a:t>
            </a:r>
            <a:r>
              <a:rPr lang="en-US" dirty="0" smtClean="0"/>
              <a:t>perpetrators themselves</a:t>
            </a:r>
            <a:r>
              <a:rPr lang="en-US" dirty="0"/>
              <a:t>. Male children that witnessed domestic abuse are at a high risk </a:t>
            </a:r>
            <a:r>
              <a:rPr lang="en-US" dirty="0" smtClean="0"/>
              <a:t>in becoming abusers. This </a:t>
            </a:r>
            <a:r>
              <a:rPr lang="en-US" dirty="0"/>
              <a:t>behavior has been observed </a:t>
            </a:r>
            <a:r>
              <a:rPr lang="en-US" dirty="0" smtClean="0"/>
              <a:t>in-present </a:t>
            </a:r>
            <a:r>
              <a:rPr lang="en-US" dirty="0"/>
              <a:t>day Black police officers, bank officials, administrators, etc. </a:t>
            </a:r>
            <a:r>
              <a:rPr lang="en-US" dirty="0" smtClean="0"/>
              <a:t> Black people have </a:t>
            </a:r>
            <a:r>
              <a:rPr lang="en-US" dirty="0"/>
              <a:t>been taught to hate themselves and anything associated. This is why it is </a:t>
            </a:r>
            <a:r>
              <a:rPr lang="en-US" dirty="0" smtClean="0"/>
              <a:t>easy for </a:t>
            </a:r>
            <a:r>
              <a:rPr lang="en-US" dirty="0"/>
              <a:t>a Black person to kill someone that looks like him or </a:t>
            </a:r>
            <a:r>
              <a:rPr lang="en-US" dirty="0" smtClean="0"/>
              <a:t>her</a:t>
            </a:r>
          </a:p>
          <a:p>
            <a:endParaRPr lang="en-US" dirty="0"/>
          </a:p>
          <a:p>
            <a:r>
              <a:rPr lang="en-US" b="1" dirty="0"/>
              <a:t>Interpersonal Relationships: </a:t>
            </a:r>
            <a:r>
              <a:rPr lang="en-US" dirty="0"/>
              <a:t>Interpersonal relationships are impaired through</a:t>
            </a:r>
          </a:p>
          <a:p>
            <a:r>
              <a:rPr lang="en-US" dirty="0"/>
              <a:t>identity issues and self-hatred. It is difficult for an individual to love someone if</a:t>
            </a:r>
          </a:p>
          <a:p>
            <a:r>
              <a:rPr lang="en-US" dirty="0"/>
              <a:t>he or she doesn’t know how to love him or herself.</a:t>
            </a:r>
          </a:p>
          <a:p>
            <a:endParaRPr lang="en-US" dirty="0"/>
          </a:p>
          <a:p>
            <a:r>
              <a:rPr lang="en-US" dirty="0"/>
              <a:t>Many argue that the separation of the family was continued through the welfare system and mass incarceration.</a:t>
            </a:r>
          </a:p>
          <a:p>
            <a:endParaRPr lang="en-US" dirty="0"/>
          </a:p>
          <a:p>
            <a:endParaRPr lang="en-US" dirty="0"/>
          </a:p>
        </p:txBody>
      </p:sp>
    </p:spTree>
    <p:extLst>
      <p:ext uri="{BB962C8B-B14F-4D97-AF65-F5344CB8AC3E}">
        <p14:creationId xmlns:p14="http://schemas.microsoft.com/office/powerpoint/2010/main" val="219640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32993" y="799659"/>
            <a:ext cx="8807669" cy="5355312"/>
          </a:xfrm>
          <a:prstGeom prst="rect">
            <a:avLst/>
          </a:prstGeom>
        </p:spPr>
        <p:txBody>
          <a:bodyPr wrap="square">
            <a:spAutoFit/>
          </a:bodyPr>
          <a:lstStyle/>
          <a:p>
            <a:r>
              <a:rPr lang="en-US" b="1" dirty="0">
                <a:latin typeface="+mj-lt"/>
              </a:rPr>
              <a:t>Emotional Numbing: </a:t>
            </a:r>
            <a:r>
              <a:rPr lang="en-US" dirty="0">
                <a:latin typeface="+mj-lt"/>
              </a:rPr>
              <a:t>The Black male slave was forced to watch his </a:t>
            </a:r>
            <a:r>
              <a:rPr lang="en-US" dirty="0" smtClean="0">
                <a:latin typeface="+mj-lt"/>
              </a:rPr>
              <a:t>offspring brutalized</a:t>
            </a:r>
            <a:r>
              <a:rPr lang="en-US" dirty="0">
                <a:latin typeface="+mj-lt"/>
              </a:rPr>
              <a:t>, disrespected, and sold. Black male slaves were used for breeding</a:t>
            </a:r>
          </a:p>
          <a:p>
            <a:r>
              <a:rPr lang="en-US" dirty="0">
                <a:latin typeface="+mj-lt"/>
              </a:rPr>
              <a:t>purposes and were not allowed to form an attachment to their offspring </a:t>
            </a:r>
            <a:r>
              <a:rPr lang="en-US" dirty="0" smtClean="0">
                <a:latin typeface="+mj-lt"/>
              </a:rPr>
              <a:t>– when they </a:t>
            </a:r>
            <a:r>
              <a:rPr lang="en-US" dirty="0">
                <a:latin typeface="+mj-lt"/>
              </a:rPr>
              <a:t>did, it was usually short lived. Today, it is well known that Black males </a:t>
            </a:r>
            <a:r>
              <a:rPr lang="en-US" dirty="0" smtClean="0">
                <a:latin typeface="+mj-lt"/>
              </a:rPr>
              <a:t>still have </a:t>
            </a:r>
            <a:r>
              <a:rPr lang="en-US" dirty="0">
                <a:latin typeface="+mj-lt"/>
              </a:rPr>
              <a:t>difficulty emotionally connecting to their children and to </a:t>
            </a:r>
            <a:r>
              <a:rPr lang="en-US" dirty="0" smtClean="0">
                <a:latin typeface="+mj-lt"/>
              </a:rPr>
              <a:t>Black women.</a:t>
            </a:r>
          </a:p>
          <a:p>
            <a:endParaRPr lang="en-US" dirty="0">
              <a:latin typeface="+mj-lt"/>
            </a:endParaRPr>
          </a:p>
          <a:p>
            <a:r>
              <a:rPr lang="en-US" b="1" dirty="0" smtClean="0">
                <a:latin typeface="+mj-lt"/>
              </a:rPr>
              <a:t>Isolation </a:t>
            </a:r>
            <a:r>
              <a:rPr lang="en-US" b="1" dirty="0">
                <a:latin typeface="+mj-lt"/>
              </a:rPr>
              <a:t>of Affect: </a:t>
            </a:r>
            <a:r>
              <a:rPr lang="en-US" dirty="0">
                <a:latin typeface="+mj-lt"/>
              </a:rPr>
              <a:t>Negro clinicians are taught that showing affection is going</a:t>
            </a:r>
          </a:p>
          <a:p>
            <a:r>
              <a:rPr lang="en-US" dirty="0">
                <a:latin typeface="+mj-lt"/>
              </a:rPr>
              <a:t>against the grain of the European style of psychiatric discipline. As a result </a:t>
            </a:r>
            <a:r>
              <a:rPr lang="en-US" dirty="0" smtClean="0">
                <a:latin typeface="+mj-lt"/>
              </a:rPr>
              <a:t>these clinicians </a:t>
            </a:r>
            <a:r>
              <a:rPr lang="en-US" dirty="0">
                <a:latin typeface="+mj-lt"/>
              </a:rPr>
              <a:t>have a reputation of not having the ability to relate to their clients, </a:t>
            </a:r>
            <a:r>
              <a:rPr lang="en-US" dirty="0" smtClean="0">
                <a:latin typeface="+mj-lt"/>
              </a:rPr>
              <a:t>they are </a:t>
            </a:r>
            <a:r>
              <a:rPr lang="en-US" dirty="0">
                <a:latin typeface="+mj-lt"/>
              </a:rPr>
              <a:t>in fear that they may not meet their bosses approval with diagnoses</a:t>
            </a:r>
            <a:r>
              <a:rPr lang="en-US" dirty="0" smtClean="0">
                <a:latin typeface="+mj-lt"/>
              </a:rPr>
              <a:t>.</a:t>
            </a:r>
          </a:p>
          <a:p>
            <a:endParaRPr lang="en-US" dirty="0">
              <a:latin typeface="+mj-lt"/>
            </a:endParaRPr>
          </a:p>
          <a:p>
            <a:r>
              <a:rPr lang="en-US" b="1" dirty="0">
                <a:latin typeface="+mj-lt"/>
              </a:rPr>
              <a:t>Anger: </a:t>
            </a:r>
            <a:r>
              <a:rPr lang="en-US" dirty="0">
                <a:latin typeface="+mj-lt"/>
              </a:rPr>
              <a:t>Black People have demonstrated their anger more commonly by </a:t>
            </a:r>
            <a:r>
              <a:rPr lang="en-US" dirty="0" smtClean="0">
                <a:latin typeface="+mj-lt"/>
              </a:rPr>
              <a:t>reacting to </a:t>
            </a:r>
            <a:r>
              <a:rPr lang="en-US" dirty="0">
                <a:latin typeface="+mj-lt"/>
              </a:rPr>
              <a:t>difficult incidents with acts of violence or destruction rather than legal </a:t>
            </a:r>
            <a:r>
              <a:rPr lang="en-US" dirty="0" smtClean="0">
                <a:latin typeface="+mj-lt"/>
              </a:rPr>
              <a:t>action. Normally</a:t>
            </a:r>
            <a:r>
              <a:rPr lang="en-US" dirty="0">
                <a:latin typeface="+mj-lt"/>
              </a:rPr>
              <a:t>, when a mass demonstration of anger is triggered by an event </a:t>
            </a:r>
            <a:r>
              <a:rPr lang="en-US" dirty="0" smtClean="0">
                <a:latin typeface="+mj-lt"/>
              </a:rPr>
              <a:t>it unleashes </a:t>
            </a:r>
            <a:r>
              <a:rPr lang="en-US" dirty="0">
                <a:latin typeface="+mj-lt"/>
              </a:rPr>
              <a:t>accumulated aggression.</a:t>
            </a:r>
          </a:p>
          <a:p>
            <a:endParaRPr lang="en-US" dirty="0">
              <a:latin typeface="+mj-lt"/>
            </a:endParaRPr>
          </a:p>
          <a:p>
            <a:endParaRPr lang="en-US" dirty="0">
              <a:latin typeface="+mj-lt"/>
            </a:endParaRPr>
          </a:p>
        </p:txBody>
      </p:sp>
    </p:spTree>
    <p:extLst>
      <p:ext uri="{BB962C8B-B14F-4D97-AF65-F5344CB8AC3E}">
        <p14:creationId xmlns:p14="http://schemas.microsoft.com/office/powerpoint/2010/main" val="4516737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54318" y="949176"/>
            <a:ext cx="9144000" cy="5262979"/>
          </a:xfrm>
          <a:prstGeom prst="rect">
            <a:avLst/>
          </a:prstGeom>
        </p:spPr>
        <p:txBody>
          <a:bodyPr wrap="square">
            <a:spAutoFit/>
          </a:bodyPr>
          <a:lstStyle/>
          <a:p>
            <a:r>
              <a:rPr lang="en-US" b="1" dirty="0">
                <a:latin typeface="+mj-lt"/>
              </a:rPr>
              <a:t>The 1999, Department of Education Federal Register defines the context of the </a:t>
            </a:r>
            <a:r>
              <a:rPr lang="en-US" b="1" dirty="0" smtClean="0">
                <a:latin typeface="+mj-lt"/>
              </a:rPr>
              <a:t>term:</a:t>
            </a:r>
          </a:p>
          <a:p>
            <a:endParaRPr lang="en-US" b="1" dirty="0">
              <a:latin typeface="+mj-lt"/>
            </a:endParaRPr>
          </a:p>
          <a:p>
            <a:r>
              <a:rPr lang="en-US" b="1" dirty="0" smtClean="0">
                <a:latin typeface="+mj-lt"/>
              </a:rPr>
              <a:t>    "Emotionally </a:t>
            </a:r>
            <a:r>
              <a:rPr lang="en-US" b="1" dirty="0">
                <a:latin typeface="+mj-lt"/>
              </a:rPr>
              <a:t>Disturbed" in the following manner:</a:t>
            </a:r>
          </a:p>
          <a:p>
            <a:pPr marL="285750" indent="-285750">
              <a:lnSpc>
                <a:spcPct val="150000"/>
              </a:lnSpc>
              <a:buFont typeface="Wingdings" panose="05000000000000000000" pitchFamily="2" charset="2"/>
              <a:buChar char="§"/>
            </a:pPr>
            <a:r>
              <a:rPr lang="en-US" sz="1600" dirty="0" smtClean="0">
                <a:latin typeface="+mj-lt"/>
              </a:rPr>
              <a:t>An </a:t>
            </a:r>
            <a:r>
              <a:rPr lang="en-US" sz="1600" dirty="0">
                <a:latin typeface="+mj-lt"/>
              </a:rPr>
              <a:t>inability to learn that cannot be explained by intellectual, sensory, or</a:t>
            </a:r>
          </a:p>
          <a:p>
            <a:pPr>
              <a:lnSpc>
                <a:spcPct val="150000"/>
              </a:lnSpc>
            </a:pPr>
            <a:r>
              <a:rPr lang="en-US" sz="1600" dirty="0">
                <a:latin typeface="+mj-lt"/>
              </a:rPr>
              <a:t>health </a:t>
            </a:r>
            <a:r>
              <a:rPr lang="en-US" sz="1600" dirty="0" smtClean="0">
                <a:latin typeface="+mj-lt"/>
              </a:rPr>
              <a:t>factors.</a:t>
            </a:r>
          </a:p>
          <a:p>
            <a:pPr marL="285750" indent="-285750">
              <a:lnSpc>
                <a:spcPct val="150000"/>
              </a:lnSpc>
              <a:buFont typeface="Wingdings" panose="05000000000000000000" pitchFamily="2" charset="2"/>
              <a:buChar char="§"/>
            </a:pPr>
            <a:r>
              <a:rPr lang="en-US" sz="1600" dirty="0" smtClean="0">
                <a:latin typeface="+mj-lt"/>
              </a:rPr>
              <a:t>An </a:t>
            </a:r>
            <a:r>
              <a:rPr lang="en-US" sz="1600" dirty="0">
                <a:latin typeface="+mj-lt"/>
              </a:rPr>
              <a:t>inability to build or maintain satisfactory interpersonal relationships</a:t>
            </a:r>
          </a:p>
          <a:p>
            <a:pPr>
              <a:lnSpc>
                <a:spcPct val="150000"/>
              </a:lnSpc>
            </a:pPr>
            <a:r>
              <a:rPr lang="en-US" sz="1600" dirty="0">
                <a:latin typeface="+mj-lt"/>
              </a:rPr>
              <a:t>with peers and teachers.</a:t>
            </a:r>
          </a:p>
          <a:p>
            <a:pPr marL="285750" indent="-285750">
              <a:lnSpc>
                <a:spcPct val="150000"/>
              </a:lnSpc>
              <a:buFont typeface="Wingdings" panose="05000000000000000000" pitchFamily="2" charset="2"/>
              <a:buChar char="§"/>
            </a:pPr>
            <a:r>
              <a:rPr lang="en-US" sz="1600" dirty="0" smtClean="0">
                <a:latin typeface="+mj-lt"/>
              </a:rPr>
              <a:t> </a:t>
            </a:r>
            <a:r>
              <a:rPr lang="en-US" sz="1600" dirty="0">
                <a:latin typeface="+mj-lt"/>
              </a:rPr>
              <a:t>Inappropriate types of behavior or feelings under normal circumstances.</a:t>
            </a:r>
          </a:p>
          <a:p>
            <a:pPr marL="285750" indent="-285750">
              <a:lnSpc>
                <a:spcPct val="150000"/>
              </a:lnSpc>
              <a:buFont typeface="Wingdings" panose="05000000000000000000" pitchFamily="2" charset="2"/>
              <a:buChar char="§"/>
            </a:pPr>
            <a:r>
              <a:rPr lang="en-US" sz="1600" dirty="0" smtClean="0">
                <a:latin typeface="+mj-lt"/>
              </a:rPr>
              <a:t> </a:t>
            </a:r>
            <a:r>
              <a:rPr lang="en-US" sz="1600" dirty="0">
                <a:latin typeface="+mj-lt"/>
              </a:rPr>
              <a:t>A general pervasive mood of unhappiness or depression.</a:t>
            </a:r>
          </a:p>
          <a:p>
            <a:pPr marL="285750" indent="-285750">
              <a:lnSpc>
                <a:spcPct val="150000"/>
              </a:lnSpc>
              <a:buFont typeface="Wingdings" panose="05000000000000000000" pitchFamily="2" charset="2"/>
              <a:buChar char="§"/>
            </a:pPr>
            <a:r>
              <a:rPr lang="en-US" sz="1600" dirty="0" smtClean="0">
                <a:latin typeface="+mj-lt"/>
              </a:rPr>
              <a:t> </a:t>
            </a:r>
            <a:r>
              <a:rPr lang="en-US" sz="1600" dirty="0">
                <a:latin typeface="+mj-lt"/>
              </a:rPr>
              <a:t>A tendency to develop physical symptoms or fears associated with</a:t>
            </a:r>
          </a:p>
          <a:p>
            <a:pPr>
              <a:lnSpc>
                <a:spcPct val="150000"/>
              </a:lnSpc>
            </a:pPr>
            <a:r>
              <a:rPr lang="en-US" sz="1600" dirty="0">
                <a:latin typeface="+mj-lt"/>
              </a:rPr>
              <a:t>personal or school problems.</a:t>
            </a:r>
          </a:p>
          <a:p>
            <a:pPr marL="742950" lvl="1" indent="-285750">
              <a:lnSpc>
                <a:spcPct val="150000"/>
              </a:lnSpc>
              <a:buFont typeface="Wingdings" panose="05000000000000000000" pitchFamily="2" charset="2"/>
              <a:buChar char="§"/>
            </a:pPr>
            <a:r>
              <a:rPr lang="en-US" sz="1600" dirty="0" smtClean="0">
                <a:latin typeface="+mj-lt"/>
              </a:rPr>
              <a:t> </a:t>
            </a:r>
            <a:r>
              <a:rPr lang="en-US" sz="1600" dirty="0">
                <a:latin typeface="+mj-lt"/>
              </a:rPr>
              <a:t>The term includes schizophrenia.</a:t>
            </a:r>
          </a:p>
          <a:p>
            <a:pPr marL="742950" lvl="1" indent="-285750">
              <a:lnSpc>
                <a:spcPct val="150000"/>
              </a:lnSpc>
              <a:buFont typeface="Wingdings" panose="05000000000000000000" pitchFamily="2" charset="2"/>
              <a:buChar char="§"/>
            </a:pPr>
            <a:r>
              <a:rPr lang="en-US" sz="1600" dirty="0" smtClean="0">
                <a:latin typeface="+mj-lt"/>
              </a:rPr>
              <a:t>The </a:t>
            </a:r>
            <a:r>
              <a:rPr lang="en-US" sz="1600" dirty="0">
                <a:latin typeface="+mj-lt"/>
              </a:rPr>
              <a:t>term does not apply to children, who are socially maladjusted,</a:t>
            </a:r>
          </a:p>
          <a:p>
            <a:pPr>
              <a:lnSpc>
                <a:spcPct val="150000"/>
              </a:lnSpc>
            </a:pPr>
            <a:r>
              <a:rPr lang="en-US" sz="1600" dirty="0" smtClean="0">
                <a:latin typeface="+mj-lt"/>
              </a:rPr>
              <a:t>               unless </a:t>
            </a:r>
            <a:r>
              <a:rPr lang="en-US" sz="1600" dirty="0">
                <a:latin typeface="+mj-lt"/>
              </a:rPr>
              <a:t>it is determined that they have an emotional disturbance</a:t>
            </a:r>
            <a:r>
              <a:rPr lang="en-US" sz="1600" dirty="0" smtClean="0">
                <a:latin typeface="+mj-lt"/>
              </a:rPr>
              <a:t>.</a:t>
            </a:r>
            <a:endParaRPr lang="en-US" sz="1600" dirty="0">
              <a:latin typeface="+mj-lt"/>
            </a:endParaRPr>
          </a:p>
        </p:txBody>
      </p:sp>
    </p:spTree>
    <p:extLst>
      <p:ext uri="{BB962C8B-B14F-4D97-AF65-F5344CB8AC3E}">
        <p14:creationId xmlns:p14="http://schemas.microsoft.com/office/powerpoint/2010/main" val="19522893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idx="1"/>
          </p:nvPr>
        </p:nvSpPr>
        <p:spPr>
          <a:xfrm>
            <a:off x="8639504" y="1665702"/>
            <a:ext cx="2911364" cy="757122"/>
          </a:xfrm>
        </p:spPr>
        <p:txBody>
          <a:bodyPr/>
          <a:lstStyle/>
          <a:p>
            <a:pPr algn="ctr"/>
            <a:endParaRPr lang="en-US" dirty="0" smtClean="0"/>
          </a:p>
          <a:p>
            <a:pPr algn="ctr"/>
            <a:endParaRPr lang="en-US" dirty="0"/>
          </a:p>
          <a:p>
            <a:pPr algn="ctr"/>
            <a:endParaRPr lang="en-US" dirty="0" smtClean="0"/>
          </a:p>
          <a:p>
            <a:pPr algn="ctr"/>
            <a:endParaRPr lang="en-US" dirty="0" smtClean="0"/>
          </a:p>
          <a:p>
            <a:pPr algn="ctr"/>
            <a:endParaRPr lang="en-US" dirty="0"/>
          </a:p>
          <a:p>
            <a:pPr algn="ctr"/>
            <a:endParaRPr lang="en-US" dirty="0" smtClean="0"/>
          </a:p>
          <a:p>
            <a:pPr algn="ctr"/>
            <a:endParaRPr lang="en-US" dirty="0" smtClean="0"/>
          </a:p>
          <a:p>
            <a:pPr algn="ctr"/>
            <a:endParaRPr lang="en-US" dirty="0"/>
          </a:p>
          <a:p>
            <a:pPr algn="ctr"/>
            <a:endParaRPr lang="en-US" dirty="0" smtClean="0"/>
          </a:p>
          <a:p>
            <a:pPr algn="ctr"/>
            <a:r>
              <a:rPr lang="en-US" dirty="0" smtClean="0"/>
              <a:t>  AGGRESSION 		</a:t>
            </a:r>
            <a:endParaRPr lang="en-US" dirty="0"/>
          </a:p>
        </p:txBody>
      </p:sp>
      <p:sp>
        <p:nvSpPr>
          <p:cNvPr id="8" name="Content Placeholder 7"/>
          <p:cNvSpPr>
            <a:spLocks noGrp="1"/>
          </p:cNvSpPr>
          <p:nvPr>
            <p:ph sz="half" idx="2"/>
          </p:nvPr>
        </p:nvSpPr>
        <p:spPr>
          <a:xfrm>
            <a:off x="3069021" y="588579"/>
            <a:ext cx="5339255" cy="2438401"/>
          </a:xfrm>
          <a:noFill/>
          <a:ln>
            <a:solidFill>
              <a:schemeClr val="bg2">
                <a:lumMod val="50000"/>
              </a:schemeClr>
            </a:solidFill>
          </a:ln>
        </p:spPr>
        <p:txBody>
          <a:bodyPr>
            <a:normAutofit lnSpcReduction="10000"/>
          </a:bodyPr>
          <a:lstStyle/>
          <a:p>
            <a:pPr>
              <a:lnSpc>
                <a:spcPct val="170000"/>
              </a:lnSpc>
            </a:pPr>
            <a:r>
              <a:rPr lang="en-US" sz="1200" dirty="0"/>
              <a:t>E</a:t>
            </a:r>
            <a:r>
              <a:rPr lang="en-US" sz="1200" dirty="0" smtClean="0"/>
              <a:t>ncompasses </a:t>
            </a:r>
            <a:r>
              <a:rPr lang="en-US" sz="1200" dirty="0"/>
              <a:t>behavior, such as yelling or physical violence, that comes about as a result of feelings of anger. When you are angry, you will often take your anger out on the person causing it. But sometimes you are not able to express your anger directly to the person who is causing it. And if you are unable to resolve your anger, it may become displaced, meaning that it is directed towards something or someone else that has nothing to do with the original conflict. </a:t>
            </a:r>
          </a:p>
        </p:txBody>
      </p:sp>
      <p:sp>
        <p:nvSpPr>
          <p:cNvPr id="9" name="Text Placeholder 8"/>
          <p:cNvSpPr>
            <a:spLocks noGrp="1"/>
          </p:cNvSpPr>
          <p:nvPr>
            <p:ph type="body" sz="quarter" idx="3"/>
          </p:nvPr>
        </p:nvSpPr>
        <p:spPr>
          <a:xfrm flipH="1">
            <a:off x="1770993" y="3888826"/>
            <a:ext cx="4109545" cy="1245475"/>
          </a:xfrm>
        </p:spPr>
        <p:txBody>
          <a:bodyPr/>
          <a:lstStyle/>
          <a:p>
            <a:r>
              <a:rPr lang="en-US" dirty="0" smtClean="0"/>
              <a:t>DISPLACED AGGRESSION</a:t>
            </a:r>
            <a:endParaRPr lang="en-US" dirty="0"/>
          </a:p>
        </p:txBody>
      </p:sp>
      <p:sp>
        <p:nvSpPr>
          <p:cNvPr id="10" name="Content Placeholder 9"/>
          <p:cNvSpPr>
            <a:spLocks noGrp="1"/>
          </p:cNvSpPr>
          <p:nvPr>
            <p:ph sz="quarter" idx="4"/>
          </p:nvPr>
        </p:nvSpPr>
        <p:spPr>
          <a:xfrm>
            <a:off x="6327227" y="3626070"/>
            <a:ext cx="5360276" cy="2995448"/>
          </a:xfrm>
          <a:noFill/>
          <a:ln>
            <a:solidFill>
              <a:schemeClr val="bg2">
                <a:lumMod val="25000"/>
              </a:schemeClr>
            </a:solidFill>
          </a:ln>
        </p:spPr>
        <p:txBody>
          <a:bodyPr>
            <a:normAutofit fontScale="62500" lnSpcReduction="20000"/>
          </a:bodyPr>
          <a:lstStyle/>
          <a:p>
            <a:pPr>
              <a:lnSpc>
                <a:spcPct val="170000"/>
              </a:lnSpc>
            </a:pPr>
            <a:endParaRPr lang="en-US" dirty="0" smtClean="0"/>
          </a:p>
          <a:p>
            <a:pPr>
              <a:lnSpc>
                <a:spcPct val="170000"/>
              </a:lnSpc>
            </a:pPr>
            <a:r>
              <a:rPr lang="en-US" dirty="0" smtClean="0"/>
              <a:t>Is </a:t>
            </a:r>
            <a:r>
              <a:rPr lang="en-US" dirty="0"/>
              <a:t>aggressive behavior that cannot be expressed to the actual source that provoked the behavior; instead the anger is taken out on the easiest victim. In the example of Tom, he cannot take his aggression to the source of his anger, his supervisor, due to the possibility of getting fired if he does. Instead, he takes out his anger and dissatisfaction with the way things are going at work, on the easiest victims, his wife and kids. After all, his wife and kids usually forgive him. </a:t>
            </a:r>
          </a:p>
        </p:txBody>
      </p:sp>
      <p:sp>
        <p:nvSpPr>
          <p:cNvPr id="12" name="Right Arrow 11"/>
          <p:cNvSpPr/>
          <p:nvPr/>
        </p:nvSpPr>
        <p:spPr>
          <a:xfrm>
            <a:off x="1692167" y="4527330"/>
            <a:ext cx="4267199" cy="751488"/>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Left Arrow 13"/>
          <p:cNvSpPr/>
          <p:nvPr/>
        </p:nvSpPr>
        <p:spPr>
          <a:xfrm>
            <a:off x="8807669" y="1471449"/>
            <a:ext cx="2343806" cy="735724"/>
          </a:xfrm>
          <a:prstGeom prst="lef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238772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592925" y="624110"/>
            <a:ext cx="8911687" cy="773766"/>
          </a:xfrm>
        </p:spPr>
        <p:txBody>
          <a:bodyPr/>
          <a:lstStyle/>
          <a:p>
            <a:r>
              <a:rPr lang="en-US" dirty="0" smtClean="0"/>
              <a:t>Coping with Racial trauma</a:t>
            </a:r>
            <a:endParaRPr lang="en-US" dirty="0"/>
          </a:p>
        </p:txBody>
      </p:sp>
      <p:sp>
        <p:nvSpPr>
          <p:cNvPr id="8" name="Content Placeholder 7"/>
          <p:cNvSpPr>
            <a:spLocks noGrp="1"/>
          </p:cNvSpPr>
          <p:nvPr>
            <p:ph idx="1"/>
          </p:nvPr>
        </p:nvSpPr>
        <p:spPr>
          <a:xfrm>
            <a:off x="2858814" y="2133600"/>
            <a:ext cx="6138041" cy="3777622"/>
          </a:xfrm>
        </p:spPr>
        <p:txBody>
          <a:bodyPr/>
          <a:lstStyle/>
          <a:p>
            <a:pPr>
              <a:buFont typeface="+mj-lt"/>
              <a:buAutoNum type="arabicPeriod"/>
            </a:pPr>
            <a:r>
              <a:rPr lang="en-US" dirty="0" smtClean="0"/>
              <a:t>Affirmation and acknowledgement</a:t>
            </a:r>
          </a:p>
          <a:p>
            <a:pPr>
              <a:buFont typeface="+mj-lt"/>
              <a:buAutoNum type="arabicPeriod"/>
            </a:pPr>
            <a:r>
              <a:rPr lang="en-US" dirty="0" smtClean="0"/>
              <a:t>Create space for race</a:t>
            </a:r>
          </a:p>
          <a:p>
            <a:pPr>
              <a:buFont typeface="+mj-lt"/>
              <a:buAutoNum type="arabicPeriod"/>
            </a:pPr>
            <a:r>
              <a:rPr lang="en-US" dirty="0" smtClean="0"/>
              <a:t>Racial storytelling</a:t>
            </a:r>
          </a:p>
          <a:p>
            <a:pPr>
              <a:buFont typeface="+mj-lt"/>
              <a:buAutoNum type="arabicPeriod"/>
            </a:pPr>
            <a:r>
              <a:rPr lang="en-US" dirty="0" smtClean="0"/>
              <a:t>Validation</a:t>
            </a:r>
          </a:p>
          <a:p>
            <a:pPr>
              <a:buFont typeface="+mj-lt"/>
              <a:buAutoNum type="arabicPeriod"/>
            </a:pPr>
            <a:r>
              <a:rPr lang="en-US" dirty="0" smtClean="0"/>
              <a:t>The process of naming</a:t>
            </a:r>
          </a:p>
          <a:p>
            <a:pPr>
              <a:buFont typeface="+mj-lt"/>
              <a:buAutoNum type="arabicPeriod"/>
            </a:pPr>
            <a:r>
              <a:rPr lang="en-US" dirty="0" smtClean="0"/>
              <a:t>Externalize devaluation</a:t>
            </a:r>
          </a:p>
          <a:p>
            <a:pPr>
              <a:buFont typeface="+mj-lt"/>
              <a:buAutoNum type="arabicPeriod"/>
            </a:pPr>
            <a:r>
              <a:rPr lang="en-US" dirty="0" smtClean="0"/>
              <a:t>Rechanneling Rage</a:t>
            </a:r>
          </a:p>
        </p:txBody>
      </p:sp>
    </p:spTree>
    <p:extLst>
      <p:ext uri="{BB962C8B-B14F-4D97-AF65-F5344CB8AC3E}">
        <p14:creationId xmlns:p14="http://schemas.microsoft.com/office/powerpoint/2010/main" val="467333843"/>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118</TotalTime>
  <Words>1192</Words>
  <Application>Microsoft Office PowerPoint</Application>
  <PresentationFormat>Widescreen</PresentationFormat>
  <Paragraphs>116</Paragraphs>
  <Slides>10</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10</vt:i4>
      </vt:variant>
    </vt:vector>
  </HeadingPairs>
  <TitlesOfParts>
    <vt:vector size="21" baseType="lpstr">
      <vt:lpstr>Arial</vt:lpstr>
      <vt:lpstr>Calibri</vt:lpstr>
      <vt:lpstr>Century Gothic</vt:lpstr>
      <vt:lpstr>Garamond</vt:lpstr>
      <vt:lpstr>Garamond-Bold</vt:lpstr>
      <vt:lpstr>Garamond-Italic</vt:lpstr>
      <vt:lpstr>SymbolMT</vt:lpstr>
      <vt:lpstr>Times New Roman</vt:lpstr>
      <vt:lpstr>Wingdings</vt:lpstr>
      <vt:lpstr>Wingdings 3</vt:lpstr>
      <vt:lpstr>Wisp</vt:lpstr>
      <vt:lpstr>The Little Misunderstood Mental Health Effects of Racial Trauma</vt:lpstr>
      <vt:lpstr>Introduction to Racial Trauma</vt:lpstr>
      <vt:lpstr>What is Racial Trauma? </vt:lpstr>
      <vt:lpstr>Symptoms of Racial Trauma  Carlson 1997</vt:lpstr>
      <vt:lpstr>PowerPoint Presentation</vt:lpstr>
      <vt:lpstr>PowerPoint Presentation</vt:lpstr>
      <vt:lpstr>PowerPoint Presentation</vt:lpstr>
      <vt:lpstr>PowerPoint Presentation</vt:lpstr>
      <vt:lpstr>Coping with Racial trauma</vt:lpstr>
      <vt:lpstr>References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Little Misunderstood Mental Health Effects of Racial Trauma</dc:title>
  <dc:creator>Martina Gollin Graves</dc:creator>
  <cp:lastModifiedBy>Terri Ellzey</cp:lastModifiedBy>
  <cp:revision>13</cp:revision>
  <dcterms:created xsi:type="dcterms:W3CDTF">2017-07-11T14:25:56Z</dcterms:created>
  <dcterms:modified xsi:type="dcterms:W3CDTF">2017-07-11T18:25:47Z</dcterms:modified>
</cp:coreProperties>
</file>