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29D277-7E05-4821-85F0-8E9083B9C079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4E0212-D250-415F-A2F9-A0023F84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7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2" tIns="46575" rIns="93152" bIns="46575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18195BD-8CF7-47CA-B02E-241A4959125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45" tIns="46572" rIns="93145" bIns="46572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0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6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6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2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1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6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6F03D-30C7-452B-BE98-E6933CC1356D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21443-3866-423C-8545-04AA2C11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7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-76200" y="0"/>
            <a:ext cx="9144000" cy="6096000"/>
            <a:chOff x="48" y="341"/>
            <a:chExt cx="5712" cy="3477"/>
          </a:xfrm>
        </p:grpSpPr>
        <p:sp>
          <p:nvSpPr>
            <p:cNvPr id="33798" name="Rectangle 3"/>
            <p:cNvSpPr>
              <a:spLocks noChangeArrowheads="1"/>
            </p:cNvSpPr>
            <p:nvPr/>
          </p:nvSpPr>
          <p:spPr bwMode="auto">
            <a:xfrm>
              <a:off x="48" y="341"/>
              <a:ext cx="5712" cy="470"/>
            </a:xfrm>
            <a:prstGeom prst="rect">
              <a:avLst/>
            </a:prstGeom>
            <a:solidFill>
              <a:schemeClr val="bg1"/>
            </a:solidFill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altLang="en-US"/>
            </a:p>
          </p:txBody>
        </p:sp>
        <p:grpSp>
          <p:nvGrpSpPr>
            <p:cNvPr id="33799" name="Group 4"/>
            <p:cNvGrpSpPr>
              <a:grpSpLocks/>
            </p:cNvGrpSpPr>
            <p:nvPr/>
          </p:nvGrpSpPr>
          <p:grpSpPr bwMode="auto">
            <a:xfrm>
              <a:off x="48" y="806"/>
              <a:ext cx="641" cy="417"/>
              <a:chOff x="0" y="691"/>
              <a:chExt cx="636" cy="614"/>
            </a:xfrm>
          </p:grpSpPr>
          <p:sp>
            <p:nvSpPr>
              <p:cNvPr id="33873" name="Rectangle 5"/>
              <p:cNvSpPr>
                <a:spLocks noChangeArrowheads="1"/>
              </p:cNvSpPr>
              <p:nvPr/>
            </p:nvSpPr>
            <p:spPr bwMode="auto">
              <a:xfrm>
                <a:off x="48" y="691"/>
                <a:ext cx="540" cy="6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600" b="1">
                    <a:cs typeface="Times New Roman" pitchFamily="18" charset="0"/>
                  </a:rPr>
                  <a:t>TIME SPAN</a:t>
                </a: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74" name="Rectangle 6"/>
              <p:cNvSpPr>
                <a:spLocks noChangeArrowheads="1"/>
              </p:cNvSpPr>
              <p:nvPr/>
            </p:nvSpPr>
            <p:spPr bwMode="auto">
              <a:xfrm>
                <a:off x="0" y="691"/>
                <a:ext cx="636" cy="61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0" name="Group 7"/>
            <p:cNvGrpSpPr>
              <a:grpSpLocks/>
            </p:cNvGrpSpPr>
            <p:nvPr/>
          </p:nvGrpSpPr>
          <p:grpSpPr bwMode="auto">
            <a:xfrm>
              <a:off x="689" y="806"/>
              <a:ext cx="1077" cy="417"/>
              <a:chOff x="636" y="691"/>
              <a:chExt cx="1068" cy="614"/>
            </a:xfrm>
          </p:grpSpPr>
          <p:sp>
            <p:nvSpPr>
              <p:cNvPr id="33871" name="Rectangle 8"/>
              <p:cNvSpPr>
                <a:spLocks noChangeArrowheads="1"/>
              </p:cNvSpPr>
              <p:nvPr/>
            </p:nvSpPr>
            <p:spPr bwMode="auto">
              <a:xfrm>
                <a:off x="684" y="691"/>
                <a:ext cx="972" cy="6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600" b="1">
                    <a:cs typeface="Times New Roman" pitchFamily="18" charset="0"/>
                  </a:rPr>
                  <a:t>CITIZENSHIP STATUS -YRS</a:t>
                </a:r>
                <a:endParaRPr lang="en-US" altLang="en-US" sz="1600">
                  <a:cs typeface="Times New Roman" pitchFamily="18" charset="0"/>
                </a:endParaRPr>
              </a:p>
              <a:p>
                <a:endParaRPr lang="en-US" altLang="en-US" sz="1600">
                  <a:cs typeface="Arial" pitchFamily="34" charset="0"/>
                </a:endParaRPr>
              </a:p>
            </p:txBody>
          </p:sp>
          <p:sp>
            <p:nvSpPr>
              <p:cNvPr id="33872" name="Rectangle 9"/>
              <p:cNvSpPr>
                <a:spLocks noChangeArrowheads="1"/>
              </p:cNvSpPr>
              <p:nvPr/>
            </p:nvSpPr>
            <p:spPr bwMode="auto">
              <a:xfrm>
                <a:off x="636" y="691"/>
                <a:ext cx="1068" cy="61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1" name="Group 10"/>
            <p:cNvGrpSpPr>
              <a:grpSpLocks/>
            </p:cNvGrpSpPr>
            <p:nvPr/>
          </p:nvGrpSpPr>
          <p:grpSpPr bwMode="auto">
            <a:xfrm>
              <a:off x="1766" y="806"/>
              <a:ext cx="1332" cy="417"/>
              <a:chOff x="1704" y="691"/>
              <a:chExt cx="1320" cy="614"/>
            </a:xfrm>
          </p:grpSpPr>
          <p:sp>
            <p:nvSpPr>
              <p:cNvPr id="33869" name="Rectangle 11"/>
              <p:cNvSpPr>
                <a:spLocks noChangeArrowheads="1"/>
              </p:cNvSpPr>
              <p:nvPr/>
            </p:nvSpPr>
            <p:spPr bwMode="auto">
              <a:xfrm>
                <a:off x="1752" y="691"/>
                <a:ext cx="1224" cy="6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200" b="1">
                    <a:cs typeface="Times New Roman" pitchFamily="18" charset="0"/>
                  </a:rPr>
                  <a:t>Experience accounts for this proportion of time in US</a:t>
                </a:r>
                <a:endParaRPr lang="en-US" altLang="en-US" sz="1200" b="1">
                  <a:cs typeface="Arial" pitchFamily="34" charset="0"/>
                </a:endParaRPr>
              </a:p>
            </p:txBody>
          </p:sp>
          <p:sp>
            <p:nvSpPr>
              <p:cNvPr id="33870" name="Rectangle 12"/>
              <p:cNvSpPr>
                <a:spLocks noChangeArrowheads="1"/>
              </p:cNvSpPr>
              <p:nvPr/>
            </p:nvSpPr>
            <p:spPr bwMode="auto">
              <a:xfrm>
                <a:off x="1704" y="691"/>
                <a:ext cx="1320" cy="61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2" name="Group 13"/>
            <p:cNvGrpSpPr>
              <a:grpSpLocks/>
            </p:cNvGrpSpPr>
            <p:nvPr/>
          </p:nvGrpSpPr>
          <p:grpSpPr bwMode="auto">
            <a:xfrm>
              <a:off x="3098" y="806"/>
              <a:ext cx="968" cy="417"/>
              <a:chOff x="3024" y="691"/>
              <a:chExt cx="960" cy="614"/>
            </a:xfrm>
          </p:grpSpPr>
          <p:sp>
            <p:nvSpPr>
              <p:cNvPr id="33867" name="Rectangle 14"/>
              <p:cNvSpPr>
                <a:spLocks noChangeArrowheads="1"/>
              </p:cNvSpPr>
              <p:nvPr/>
            </p:nvSpPr>
            <p:spPr bwMode="auto">
              <a:xfrm>
                <a:off x="3072" y="691"/>
                <a:ext cx="864" cy="6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600" b="1">
                    <a:cs typeface="Times New Roman" pitchFamily="18" charset="0"/>
                  </a:rPr>
                  <a:t>STATUS </a:t>
                </a:r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68" name="Rectangle 15"/>
              <p:cNvSpPr>
                <a:spLocks noChangeArrowheads="1"/>
              </p:cNvSpPr>
              <p:nvPr/>
            </p:nvSpPr>
            <p:spPr bwMode="auto">
              <a:xfrm>
                <a:off x="3024" y="691"/>
                <a:ext cx="960" cy="61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3" name="Group 16"/>
            <p:cNvGrpSpPr>
              <a:grpSpLocks/>
            </p:cNvGrpSpPr>
            <p:nvPr/>
          </p:nvGrpSpPr>
          <p:grpSpPr bwMode="auto">
            <a:xfrm>
              <a:off x="4066" y="806"/>
              <a:ext cx="1694" cy="417"/>
              <a:chOff x="3984" y="691"/>
              <a:chExt cx="1680" cy="614"/>
            </a:xfrm>
          </p:grpSpPr>
          <p:sp>
            <p:nvSpPr>
              <p:cNvPr id="33865" name="Rectangle 17"/>
              <p:cNvSpPr>
                <a:spLocks noChangeArrowheads="1"/>
              </p:cNvSpPr>
              <p:nvPr/>
            </p:nvSpPr>
            <p:spPr bwMode="auto">
              <a:xfrm>
                <a:off x="4032" y="691"/>
                <a:ext cx="1584" cy="6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600" b="1" dirty="0">
                    <a:cs typeface="Times New Roman" pitchFamily="18" charset="0"/>
                  </a:rPr>
                  <a:t>HEALTH &amp; HEALTH SYSTEM </a:t>
                </a:r>
                <a:r>
                  <a:rPr lang="en-US" altLang="en-US" sz="1600" b="1" dirty="0" smtClean="0">
                    <a:cs typeface="Times New Roman" pitchFamily="18" charset="0"/>
                  </a:rPr>
                  <a:t>EXPERIENCE/TRAUMA</a:t>
                </a:r>
                <a:endParaRPr lang="en-US" altLang="en-US" sz="1600" b="1" dirty="0">
                  <a:cs typeface="Times New Roman" pitchFamily="18" charset="0"/>
                </a:endParaRPr>
              </a:p>
              <a:p>
                <a:endParaRPr lang="en-US" altLang="en-US" sz="1600" b="1" dirty="0">
                  <a:cs typeface="Arial" pitchFamily="34" charset="0"/>
                </a:endParaRPr>
              </a:p>
            </p:txBody>
          </p:sp>
          <p:sp>
            <p:nvSpPr>
              <p:cNvPr id="33866" name="Rectangle 18"/>
              <p:cNvSpPr>
                <a:spLocks noChangeArrowheads="1"/>
              </p:cNvSpPr>
              <p:nvPr/>
            </p:nvSpPr>
            <p:spPr bwMode="auto">
              <a:xfrm>
                <a:off x="3984" y="691"/>
                <a:ext cx="1680" cy="61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4" name="Group 19"/>
            <p:cNvGrpSpPr>
              <a:grpSpLocks/>
            </p:cNvGrpSpPr>
            <p:nvPr/>
          </p:nvGrpSpPr>
          <p:grpSpPr bwMode="auto">
            <a:xfrm>
              <a:off x="48" y="1223"/>
              <a:ext cx="641" cy="548"/>
              <a:chOff x="0" y="1305"/>
              <a:chExt cx="636" cy="806"/>
            </a:xfrm>
          </p:grpSpPr>
          <p:sp>
            <p:nvSpPr>
              <p:cNvPr id="33863" name="Rectangle 20"/>
              <p:cNvSpPr>
                <a:spLocks noChangeArrowheads="1"/>
              </p:cNvSpPr>
              <p:nvPr/>
            </p:nvSpPr>
            <p:spPr bwMode="auto">
              <a:xfrm>
                <a:off x="48" y="1305"/>
                <a:ext cx="588" cy="80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altLang="en-US" sz="1400" b="1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sz="1600" b="1">
                    <a:cs typeface="Times New Roman" pitchFamily="18" charset="0"/>
                  </a:rPr>
                  <a:t>1619-1865</a:t>
                </a: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64" name="Rectangle 21"/>
              <p:cNvSpPr>
                <a:spLocks noChangeArrowheads="1"/>
              </p:cNvSpPr>
              <p:nvPr/>
            </p:nvSpPr>
            <p:spPr bwMode="auto">
              <a:xfrm>
                <a:off x="0" y="1305"/>
                <a:ext cx="636" cy="8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5" name="Group 22"/>
            <p:cNvGrpSpPr>
              <a:grpSpLocks/>
            </p:cNvGrpSpPr>
            <p:nvPr/>
          </p:nvGrpSpPr>
          <p:grpSpPr bwMode="auto">
            <a:xfrm>
              <a:off x="689" y="1223"/>
              <a:ext cx="1077" cy="548"/>
              <a:chOff x="636" y="1305"/>
              <a:chExt cx="1068" cy="806"/>
            </a:xfrm>
          </p:grpSpPr>
          <p:sp>
            <p:nvSpPr>
              <p:cNvPr id="33861" name="Rectangle 23"/>
              <p:cNvSpPr>
                <a:spLocks noChangeArrowheads="1"/>
              </p:cNvSpPr>
              <p:nvPr/>
            </p:nvSpPr>
            <p:spPr bwMode="auto">
              <a:xfrm>
                <a:off x="684" y="1305"/>
                <a:ext cx="972" cy="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b="1">
                    <a:solidFill>
                      <a:schemeClr val="folHlink"/>
                    </a:solidFill>
                    <a:cs typeface="Times New Roman" pitchFamily="18" charset="0"/>
                  </a:rPr>
                  <a:t>246 years</a:t>
                </a:r>
                <a:endParaRPr lang="en-US" altLang="en-US" b="1">
                  <a:cs typeface="Times New Roman" pitchFamily="18" charset="0"/>
                </a:endParaRPr>
              </a:p>
              <a:p>
                <a:endParaRPr lang="en-US" altLang="en-US">
                  <a:cs typeface="Arial" pitchFamily="34" charset="0"/>
                </a:endParaRPr>
              </a:p>
            </p:txBody>
          </p:sp>
          <p:sp>
            <p:nvSpPr>
              <p:cNvPr id="33862" name="Rectangle 24"/>
              <p:cNvSpPr>
                <a:spLocks noChangeArrowheads="1"/>
              </p:cNvSpPr>
              <p:nvPr/>
            </p:nvSpPr>
            <p:spPr bwMode="auto">
              <a:xfrm>
                <a:off x="636" y="1305"/>
                <a:ext cx="1068" cy="8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6" name="Group 25"/>
            <p:cNvGrpSpPr>
              <a:grpSpLocks/>
            </p:cNvGrpSpPr>
            <p:nvPr/>
          </p:nvGrpSpPr>
          <p:grpSpPr bwMode="auto">
            <a:xfrm>
              <a:off x="1766" y="1223"/>
              <a:ext cx="1332" cy="548"/>
              <a:chOff x="1704" y="1305"/>
              <a:chExt cx="1320" cy="806"/>
            </a:xfrm>
          </p:grpSpPr>
          <p:sp>
            <p:nvSpPr>
              <p:cNvPr id="33859" name="Rectangle 26"/>
              <p:cNvSpPr>
                <a:spLocks noChangeArrowheads="1"/>
              </p:cNvSpPr>
              <p:nvPr/>
            </p:nvSpPr>
            <p:spPr bwMode="auto">
              <a:xfrm>
                <a:off x="1752" y="1305"/>
                <a:ext cx="1224" cy="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sz="1600" b="1">
                    <a:cs typeface="Times New Roman" pitchFamily="18" charset="0"/>
                  </a:rPr>
                  <a:t>62%</a:t>
                </a: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60" name="Rectangle 27"/>
              <p:cNvSpPr>
                <a:spLocks noChangeArrowheads="1"/>
              </p:cNvSpPr>
              <p:nvPr/>
            </p:nvSpPr>
            <p:spPr bwMode="auto">
              <a:xfrm>
                <a:off x="1704" y="1305"/>
                <a:ext cx="1320" cy="8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7" name="Group 28"/>
            <p:cNvGrpSpPr>
              <a:grpSpLocks/>
            </p:cNvGrpSpPr>
            <p:nvPr/>
          </p:nvGrpSpPr>
          <p:grpSpPr bwMode="auto">
            <a:xfrm>
              <a:off x="3098" y="1223"/>
              <a:ext cx="968" cy="548"/>
              <a:chOff x="3024" y="1305"/>
              <a:chExt cx="960" cy="806"/>
            </a:xfrm>
          </p:grpSpPr>
          <p:sp>
            <p:nvSpPr>
              <p:cNvPr id="33857" name="Rectangle 29"/>
              <p:cNvSpPr>
                <a:spLocks noChangeArrowheads="1"/>
              </p:cNvSpPr>
              <p:nvPr/>
            </p:nvSpPr>
            <p:spPr bwMode="auto">
              <a:xfrm>
                <a:off x="3072" y="1305"/>
                <a:ext cx="864" cy="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sz="1600" b="1">
                    <a:cs typeface="Times New Roman" pitchFamily="18" charset="0"/>
                  </a:rPr>
                  <a:t>Chattel slavery</a:t>
                </a: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58" name="Rectangle 30"/>
              <p:cNvSpPr>
                <a:spLocks noChangeArrowheads="1"/>
              </p:cNvSpPr>
              <p:nvPr/>
            </p:nvSpPr>
            <p:spPr bwMode="auto">
              <a:xfrm>
                <a:off x="3024" y="1305"/>
                <a:ext cx="960" cy="8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8" name="Group 31"/>
            <p:cNvGrpSpPr>
              <a:grpSpLocks/>
            </p:cNvGrpSpPr>
            <p:nvPr/>
          </p:nvGrpSpPr>
          <p:grpSpPr bwMode="auto">
            <a:xfrm>
              <a:off x="4066" y="1223"/>
              <a:ext cx="1694" cy="548"/>
              <a:chOff x="3984" y="1305"/>
              <a:chExt cx="1680" cy="806"/>
            </a:xfrm>
          </p:grpSpPr>
          <p:sp>
            <p:nvSpPr>
              <p:cNvPr id="33855" name="Rectangle 32"/>
              <p:cNvSpPr>
                <a:spLocks noChangeArrowheads="1"/>
              </p:cNvSpPr>
              <p:nvPr/>
            </p:nvSpPr>
            <p:spPr bwMode="auto">
              <a:xfrm>
                <a:off x="4032" y="1305"/>
                <a:ext cx="1584" cy="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lnSpc>
                    <a:spcPct val="85000"/>
                  </a:lnSpc>
                </a:pPr>
                <a:r>
                  <a:rPr lang="en-US" altLang="en-US" sz="1200" b="1">
                    <a:cs typeface="Times New Roman" pitchFamily="18" charset="0"/>
                  </a:rPr>
                  <a:t>Disparate/inequitable treatment poor health status &amp; outcomes. </a:t>
                </a:r>
                <a:r>
                  <a:rPr lang="en-US" altLang="en-US" sz="1200" b="1">
                    <a:latin typeface="WP TypographicSymbols"/>
                    <a:cs typeface="Times New Roman" pitchFamily="18" charset="0"/>
                  </a:rPr>
                  <a:t>“</a:t>
                </a:r>
                <a:r>
                  <a:rPr lang="en-US" altLang="en-US" sz="1200" b="1">
                    <a:cs typeface="Times New Roman" pitchFamily="18" charset="0"/>
                  </a:rPr>
                  <a:t>Slave health deficit</a:t>
                </a:r>
                <a:r>
                  <a:rPr lang="en-US" altLang="en-US" sz="1200" b="1">
                    <a:latin typeface="WP TypographicSymbols"/>
                    <a:cs typeface="Times New Roman" pitchFamily="18" charset="0"/>
                  </a:rPr>
                  <a:t>”</a:t>
                </a:r>
                <a:r>
                  <a:rPr lang="en-US" altLang="en-US" sz="1200" b="1">
                    <a:cs typeface="Times New Roman" pitchFamily="18" charset="0"/>
                  </a:rPr>
                  <a:t> &amp; </a:t>
                </a:r>
                <a:r>
                  <a:rPr lang="en-US" altLang="en-US" sz="1200" b="1">
                    <a:latin typeface="WP TypographicSymbols"/>
                    <a:cs typeface="Times New Roman" pitchFamily="18" charset="0"/>
                  </a:rPr>
                  <a:t>“</a:t>
                </a:r>
                <a:r>
                  <a:rPr lang="en-US" altLang="en-US" sz="1200" b="1">
                    <a:cs typeface="Times New Roman" pitchFamily="18" charset="0"/>
                  </a:rPr>
                  <a:t>Slave health sub-system</a:t>
                </a:r>
                <a:r>
                  <a:rPr lang="en-US" altLang="en-US" sz="1200" b="1">
                    <a:latin typeface="WP TypographicSymbols"/>
                    <a:cs typeface="Times New Roman" pitchFamily="18" charset="0"/>
                  </a:rPr>
                  <a:t>”</a:t>
                </a:r>
                <a:r>
                  <a:rPr lang="en-US" altLang="en-US" sz="1200" b="1">
                    <a:cs typeface="Times New Roman" pitchFamily="18" charset="0"/>
                  </a:rPr>
                  <a:t> in effect </a:t>
                </a:r>
                <a:endParaRPr lang="en-US" altLang="en-US" sz="1200" b="1">
                  <a:cs typeface="Arial" pitchFamily="34" charset="0"/>
                </a:endParaRPr>
              </a:p>
            </p:txBody>
          </p:sp>
          <p:sp>
            <p:nvSpPr>
              <p:cNvPr id="33856" name="Rectangle 33"/>
              <p:cNvSpPr>
                <a:spLocks noChangeArrowheads="1"/>
              </p:cNvSpPr>
              <p:nvPr/>
            </p:nvSpPr>
            <p:spPr bwMode="auto">
              <a:xfrm>
                <a:off x="3984" y="1305"/>
                <a:ext cx="1680" cy="8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09" name="Group 34"/>
            <p:cNvGrpSpPr>
              <a:grpSpLocks/>
            </p:cNvGrpSpPr>
            <p:nvPr/>
          </p:nvGrpSpPr>
          <p:grpSpPr bwMode="auto">
            <a:xfrm>
              <a:off x="48" y="1771"/>
              <a:ext cx="641" cy="677"/>
              <a:chOff x="0" y="2111"/>
              <a:chExt cx="636" cy="902"/>
            </a:xfrm>
          </p:grpSpPr>
          <p:sp>
            <p:nvSpPr>
              <p:cNvPr id="33853" name="Rectangle 35"/>
              <p:cNvSpPr>
                <a:spLocks noChangeArrowheads="1"/>
              </p:cNvSpPr>
              <p:nvPr/>
            </p:nvSpPr>
            <p:spPr bwMode="auto">
              <a:xfrm>
                <a:off x="48" y="2111"/>
                <a:ext cx="540" cy="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sz="1600" b="1">
                    <a:cs typeface="Times New Roman" pitchFamily="18" charset="0"/>
                  </a:rPr>
                  <a:t>1865-1965</a:t>
                </a: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54" name="Rectangle 36"/>
              <p:cNvSpPr>
                <a:spLocks noChangeArrowheads="1"/>
              </p:cNvSpPr>
              <p:nvPr/>
            </p:nvSpPr>
            <p:spPr bwMode="auto">
              <a:xfrm>
                <a:off x="0" y="2111"/>
                <a:ext cx="636" cy="90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0" name="Group 37"/>
            <p:cNvGrpSpPr>
              <a:grpSpLocks/>
            </p:cNvGrpSpPr>
            <p:nvPr/>
          </p:nvGrpSpPr>
          <p:grpSpPr bwMode="auto">
            <a:xfrm>
              <a:off x="689" y="1771"/>
              <a:ext cx="1077" cy="677"/>
              <a:chOff x="636" y="2111"/>
              <a:chExt cx="1068" cy="902"/>
            </a:xfrm>
          </p:grpSpPr>
          <p:sp>
            <p:nvSpPr>
              <p:cNvPr id="33851" name="Rectangle 38"/>
              <p:cNvSpPr>
                <a:spLocks noChangeArrowheads="1"/>
              </p:cNvSpPr>
              <p:nvPr/>
            </p:nvSpPr>
            <p:spPr bwMode="auto">
              <a:xfrm>
                <a:off x="684" y="2111"/>
                <a:ext cx="972" cy="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b="1">
                    <a:solidFill>
                      <a:schemeClr val="folHlink"/>
                    </a:solidFill>
                    <a:cs typeface="Times New Roman" pitchFamily="18" charset="0"/>
                  </a:rPr>
                  <a:t>100 years</a:t>
                </a:r>
                <a:endParaRPr lang="en-US" altLang="en-US" sz="1600" b="1">
                  <a:cs typeface="Times New Roman" pitchFamily="18" charset="0"/>
                </a:endParaRPr>
              </a:p>
              <a:p>
                <a:endParaRPr lang="en-US" altLang="en-US">
                  <a:cs typeface="Arial" pitchFamily="34" charset="0"/>
                </a:endParaRPr>
              </a:p>
            </p:txBody>
          </p:sp>
          <p:sp>
            <p:nvSpPr>
              <p:cNvPr id="33852" name="Rectangle 39"/>
              <p:cNvSpPr>
                <a:spLocks noChangeArrowheads="1"/>
              </p:cNvSpPr>
              <p:nvPr/>
            </p:nvSpPr>
            <p:spPr bwMode="auto">
              <a:xfrm>
                <a:off x="636" y="2111"/>
                <a:ext cx="1068" cy="90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1" name="Group 40"/>
            <p:cNvGrpSpPr>
              <a:grpSpLocks/>
            </p:cNvGrpSpPr>
            <p:nvPr/>
          </p:nvGrpSpPr>
          <p:grpSpPr bwMode="auto">
            <a:xfrm>
              <a:off x="1766" y="1771"/>
              <a:ext cx="1332" cy="677"/>
              <a:chOff x="1704" y="2111"/>
              <a:chExt cx="1320" cy="902"/>
            </a:xfrm>
          </p:grpSpPr>
          <p:sp>
            <p:nvSpPr>
              <p:cNvPr id="33849" name="Rectangle 41"/>
              <p:cNvSpPr>
                <a:spLocks noChangeArrowheads="1"/>
              </p:cNvSpPr>
              <p:nvPr/>
            </p:nvSpPr>
            <p:spPr bwMode="auto">
              <a:xfrm>
                <a:off x="1752" y="2111"/>
                <a:ext cx="1224" cy="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sz="1600" b="1">
                    <a:cs typeface="Times New Roman" pitchFamily="18" charset="0"/>
                  </a:rPr>
                  <a:t>25%</a:t>
                </a: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50" name="Rectangle 42"/>
              <p:cNvSpPr>
                <a:spLocks noChangeArrowheads="1"/>
              </p:cNvSpPr>
              <p:nvPr/>
            </p:nvSpPr>
            <p:spPr bwMode="auto">
              <a:xfrm>
                <a:off x="1704" y="2111"/>
                <a:ext cx="1320" cy="90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2" name="Group 43"/>
            <p:cNvGrpSpPr>
              <a:grpSpLocks/>
            </p:cNvGrpSpPr>
            <p:nvPr/>
          </p:nvGrpSpPr>
          <p:grpSpPr bwMode="auto">
            <a:xfrm>
              <a:off x="3098" y="1771"/>
              <a:ext cx="968" cy="677"/>
              <a:chOff x="3024" y="2111"/>
              <a:chExt cx="960" cy="902"/>
            </a:xfrm>
          </p:grpSpPr>
          <p:sp>
            <p:nvSpPr>
              <p:cNvPr id="33847" name="Rectangle 44"/>
              <p:cNvSpPr>
                <a:spLocks noChangeArrowheads="1"/>
              </p:cNvSpPr>
              <p:nvPr/>
            </p:nvSpPr>
            <p:spPr bwMode="auto">
              <a:xfrm>
                <a:off x="3072" y="2111"/>
                <a:ext cx="864" cy="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 dirty="0">
                    <a:cs typeface="Times New Roman" pitchFamily="18" charset="0"/>
                  </a:rPr>
                  <a:t> </a:t>
                </a:r>
                <a:r>
                  <a:rPr lang="en-US" altLang="en-US" sz="1600" b="1" dirty="0">
                    <a:cs typeface="Times New Roman" pitchFamily="18" charset="0"/>
                  </a:rPr>
                  <a:t>Jim Crow</a:t>
                </a:r>
              </a:p>
              <a:p>
                <a:r>
                  <a:rPr lang="en-US" altLang="en-US" sz="1600" b="1" dirty="0">
                    <a:cs typeface="Times New Roman" pitchFamily="18" charset="0"/>
                  </a:rPr>
                  <a:t>Virtually no citizenship rights</a:t>
                </a:r>
              </a:p>
              <a:p>
                <a:endParaRPr lang="en-US" altLang="en-US" sz="1600" b="1" dirty="0">
                  <a:cs typeface="Arial" pitchFamily="34" charset="0"/>
                </a:endParaRPr>
              </a:p>
            </p:txBody>
          </p:sp>
          <p:sp>
            <p:nvSpPr>
              <p:cNvPr id="33848" name="Rectangle 45"/>
              <p:cNvSpPr>
                <a:spLocks noChangeArrowheads="1"/>
              </p:cNvSpPr>
              <p:nvPr/>
            </p:nvSpPr>
            <p:spPr bwMode="auto">
              <a:xfrm>
                <a:off x="3024" y="2111"/>
                <a:ext cx="960" cy="90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3" name="Group 46"/>
            <p:cNvGrpSpPr>
              <a:grpSpLocks/>
            </p:cNvGrpSpPr>
            <p:nvPr/>
          </p:nvGrpSpPr>
          <p:grpSpPr bwMode="auto">
            <a:xfrm>
              <a:off x="4066" y="1771"/>
              <a:ext cx="1694" cy="677"/>
              <a:chOff x="3984" y="2111"/>
              <a:chExt cx="1680" cy="902"/>
            </a:xfrm>
          </p:grpSpPr>
          <p:sp>
            <p:nvSpPr>
              <p:cNvPr id="33845" name="Rectangle 47"/>
              <p:cNvSpPr>
                <a:spLocks noChangeArrowheads="1"/>
              </p:cNvSpPr>
              <p:nvPr/>
            </p:nvSpPr>
            <p:spPr bwMode="auto">
              <a:xfrm>
                <a:off x="4032" y="2111"/>
                <a:ext cx="1584" cy="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lnSpc>
                    <a:spcPct val="85000"/>
                  </a:lnSpc>
                </a:pPr>
                <a:r>
                  <a:rPr lang="en-US" altLang="en-US" sz="1200" b="1">
                    <a:cs typeface="Times New Roman" pitchFamily="18" charset="0"/>
                  </a:rPr>
                  <a:t>Absent or inferior treatment and facilities. </a:t>
                </a:r>
                <a:r>
                  <a:rPr lang="en-US" altLang="en-US" sz="1200" b="1" i="1">
                    <a:cs typeface="Times New Roman" pitchFamily="18" charset="0"/>
                  </a:rPr>
                  <a:t>De jure</a:t>
                </a:r>
                <a:r>
                  <a:rPr lang="en-US" altLang="en-US" sz="1200" b="1">
                    <a:cs typeface="Times New Roman" pitchFamily="18" charset="0"/>
                  </a:rPr>
                  <a:t> segregation/ discrimination in South, </a:t>
                </a:r>
                <a:r>
                  <a:rPr lang="en-US" altLang="en-US" sz="1200" b="1" i="1">
                    <a:cs typeface="Times New Roman" pitchFamily="18" charset="0"/>
                  </a:rPr>
                  <a:t>de facto</a:t>
                </a:r>
                <a:r>
                  <a:rPr lang="en-US" altLang="en-US" sz="1200" b="1">
                    <a:cs typeface="Times New Roman" pitchFamily="18" charset="0"/>
                  </a:rPr>
                  <a:t> throughout most of health system. </a:t>
                </a:r>
                <a:r>
                  <a:rPr lang="en-US" altLang="en-US" sz="1200" b="1">
                    <a:latin typeface="WP TypographicSymbols"/>
                    <a:cs typeface="Times New Roman" pitchFamily="18" charset="0"/>
                  </a:rPr>
                  <a:t>“</a:t>
                </a:r>
                <a:r>
                  <a:rPr lang="en-US" altLang="en-US" sz="1200" b="1">
                    <a:cs typeface="Times New Roman" pitchFamily="18" charset="0"/>
                  </a:rPr>
                  <a:t>Slave health deficit</a:t>
                </a:r>
                <a:r>
                  <a:rPr lang="en-US" altLang="en-US" sz="1200" b="1">
                    <a:latin typeface="WP TypographicSymbols"/>
                    <a:cs typeface="Times New Roman" pitchFamily="18" charset="0"/>
                  </a:rPr>
                  <a:t>”</a:t>
                </a:r>
                <a:r>
                  <a:rPr lang="en-US" altLang="en-US" sz="1200" b="1">
                    <a:cs typeface="Times New Roman" pitchFamily="18" charset="0"/>
                  </a:rPr>
                  <a:t> uncorrected</a:t>
                </a:r>
              </a:p>
              <a:p>
                <a:endParaRPr lang="en-US" altLang="en-US" sz="1200">
                  <a:cs typeface="Arial" pitchFamily="34" charset="0"/>
                </a:endParaRPr>
              </a:p>
            </p:txBody>
          </p:sp>
          <p:sp>
            <p:nvSpPr>
              <p:cNvPr id="33846" name="Rectangle 48"/>
              <p:cNvSpPr>
                <a:spLocks noChangeArrowheads="1"/>
              </p:cNvSpPr>
              <p:nvPr/>
            </p:nvSpPr>
            <p:spPr bwMode="auto">
              <a:xfrm>
                <a:off x="3984" y="2111"/>
                <a:ext cx="1680" cy="90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4" name="Group 49"/>
            <p:cNvGrpSpPr>
              <a:grpSpLocks/>
            </p:cNvGrpSpPr>
            <p:nvPr/>
          </p:nvGrpSpPr>
          <p:grpSpPr bwMode="auto">
            <a:xfrm>
              <a:off x="48" y="2448"/>
              <a:ext cx="641" cy="831"/>
              <a:chOff x="0" y="3013"/>
              <a:chExt cx="636" cy="1094"/>
            </a:xfrm>
          </p:grpSpPr>
          <p:sp>
            <p:nvSpPr>
              <p:cNvPr id="33843" name="Rectangle 50"/>
              <p:cNvSpPr>
                <a:spLocks noChangeArrowheads="1"/>
              </p:cNvSpPr>
              <p:nvPr/>
            </p:nvSpPr>
            <p:spPr bwMode="auto">
              <a:xfrm>
                <a:off x="48" y="3013"/>
                <a:ext cx="540" cy="10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 dirty="0">
                    <a:cs typeface="Times New Roman" pitchFamily="18" charset="0"/>
                  </a:rPr>
                  <a:t> </a:t>
                </a:r>
                <a:endParaRPr lang="en-US" altLang="en-US" sz="1000" dirty="0">
                  <a:cs typeface="Times New Roman" pitchFamily="18" charset="0"/>
                </a:endParaRPr>
              </a:p>
              <a:p>
                <a:r>
                  <a:rPr lang="en-US" altLang="en-US" sz="1600" b="1" dirty="0" smtClean="0">
                    <a:cs typeface="Times New Roman" pitchFamily="18" charset="0"/>
                  </a:rPr>
                  <a:t>1965-2016</a:t>
                </a:r>
                <a:endParaRPr lang="en-US" altLang="en-US" sz="1600" b="1" dirty="0">
                  <a:cs typeface="Times New Roman" pitchFamily="18" charset="0"/>
                </a:endParaRPr>
              </a:p>
              <a:p>
                <a:endParaRPr lang="en-US" altLang="en-US" sz="1600" b="1" dirty="0">
                  <a:cs typeface="Arial" pitchFamily="34" charset="0"/>
                </a:endParaRPr>
              </a:p>
            </p:txBody>
          </p:sp>
          <p:sp>
            <p:nvSpPr>
              <p:cNvPr id="33844" name="Rectangle 51"/>
              <p:cNvSpPr>
                <a:spLocks noChangeArrowheads="1"/>
              </p:cNvSpPr>
              <p:nvPr/>
            </p:nvSpPr>
            <p:spPr bwMode="auto">
              <a:xfrm>
                <a:off x="0" y="3013"/>
                <a:ext cx="636" cy="109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5" name="Group 52"/>
            <p:cNvGrpSpPr>
              <a:grpSpLocks/>
            </p:cNvGrpSpPr>
            <p:nvPr/>
          </p:nvGrpSpPr>
          <p:grpSpPr bwMode="auto">
            <a:xfrm>
              <a:off x="689" y="2448"/>
              <a:ext cx="1077" cy="831"/>
              <a:chOff x="636" y="3013"/>
              <a:chExt cx="1068" cy="1094"/>
            </a:xfrm>
          </p:grpSpPr>
          <p:sp>
            <p:nvSpPr>
              <p:cNvPr id="33841" name="Rectangle 53"/>
              <p:cNvSpPr>
                <a:spLocks noChangeArrowheads="1"/>
              </p:cNvSpPr>
              <p:nvPr/>
            </p:nvSpPr>
            <p:spPr bwMode="auto">
              <a:xfrm>
                <a:off x="684" y="3013"/>
                <a:ext cx="972" cy="10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b="1">
                    <a:solidFill>
                      <a:schemeClr val="folHlink"/>
                    </a:solidFill>
                    <a:cs typeface="Times New Roman" pitchFamily="18" charset="0"/>
                  </a:rPr>
                  <a:t>51 years</a:t>
                </a:r>
                <a:endParaRPr lang="en-US" altLang="en-US" b="1">
                  <a:cs typeface="Times New Roman" pitchFamily="18" charset="0"/>
                </a:endParaRP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42" name="Rectangle 54"/>
              <p:cNvSpPr>
                <a:spLocks noChangeArrowheads="1"/>
              </p:cNvSpPr>
              <p:nvPr/>
            </p:nvSpPr>
            <p:spPr bwMode="auto">
              <a:xfrm>
                <a:off x="636" y="3013"/>
                <a:ext cx="1068" cy="109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6" name="Group 55"/>
            <p:cNvGrpSpPr>
              <a:grpSpLocks/>
            </p:cNvGrpSpPr>
            <p:nvPr/>
          </p:nvGrpSpPr>
          <p:grpSpPr bwMode="auto">
            <a:xfrm>
              <a:off x="1766" y="2448"/>
              <a:ext cx="1332" cy="831"/>
              <a:chOff x="1704" y="3013"/>
              <a:chExt cx="1320" cy="1094"/>
            </a:xfrm>
          </p:grpSpPr>
          <p:sp>
            <p:nvSpPr>
              <p:cNvPr id="33839" name="Rectangle 56"/>
              <p:cNvSpPr>
                <a:spLocks noChangeArrowheads="1"/>
              </p:cNvSpPr>
              <p:nvPr/>
            </p:nvSpPr>
            <p:spPr bwMode="auto">
              <a:xfrm>
                <a:off x="1752" y="3013"/>
                <a:ext cx="1224" cy="10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altLang="en-US" sz="1400">
                    <a:cs typeface="Times New Roman" pitchFamily="18" charset="0"/>
                  </a:rPr>
                  <a:t> </a:t>
                </a:r>
              </a:p>
              <a:p>
                <a:r>
                  <a:rPr lang="en-US" altLang="en-US" b="1">
                    <a:cs typeface="Times New Roman" pitchFamily="18" charset="0"/>
                  </a:rPr>
                  <a:t>13%</a:t>
                </a:r>
              </a:p>
            </p:txBody>
          </p:sp>
          <p:sp>
            <p:nvSpPr>
              <p:cNvPr id="33840" name="Rectangle 57"/>
              <p:cNvSpPr>
                <a:spLocks noChangeArrowheads="1"/>
              </p:cNvSpPr>
              <p:nvPr/>
            </p:nvSpPr>
            <p:spPr bwMode="auto">
              <a:xfrm>
                <a:off x="1704" y="3013"/>
                <a:ext cx="1320" cy="109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7" name="Group 58"/>
            <p:cNvGrpSpPr>
              <a:grpSpLocks/>
            </p:cNvGrpSpPr>
            <p:nvPr/>
          </p:nvGrpSpPr>
          <p:grpSpPr bwMode="auto">
            <a:xfrm>
              <a:off x="3098" y="2447"/>
              <a:ext cx="968" cy="1370"/>
              <a:chOff x="3024" y="3013"/>
              <a:chExt cx="960" cy="1804"/>
            </a:xfrm>
          </p:grpSpPr>
          <p:sp>
            <p:nvSpPr>
              <p:cNvPr id="33837" name="Rectangle 59"/>
              <p:cNvSpPr>
                <a:spLocks noChangeArrowheads="1"/>
              </p:cNvSpPr>
              <p:nvPr/>
            </p:nvSpPr>
            <p:spPr bwMode="auto">
              <a:xfrm>
                <a:off x="3072" y="3013"/>
                <a:ext cx="864" cy="18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altLang="en-US" sz="1100" dirty="0">
                    <a:cs typeface="Times New Roman" pitchFamily="18" charset="0"/>
                  </a:rPr>
                  <a:t> </a:t>
                </a:r>
                <a:r>
                  <a:rPr lang="en-US" altLang="en-US" sz="1100" b="1" dirty="0">
                    <a:cs typeface="Times New Roman" pitchFamily="18" charset="0"/>
                  </a:rPr>
                  <a:t>Most citizenship rights: </a:t>
                </a:r>
                <a:r>
                  <a:rPr lang="en-US" altLang="en-US" sz="1100" b="1" i="1" dirty="0">
                    <a:cs typeface="Times New Roman" pitchFamily="18" charset="0"/>
                  </a:rPr>
                  <a:t>USA struggles to transition from segregation &amp; discrimination to integration of AA as equal Citizens</a:t>
                </a:r>
              </a:p>
              <a:p>
                <a:endParaRPr lang="en-US" altLang="en-US" sz="1100" b="1" i="1" dirty="0">
                  <a:cs typeface="Times New Roman" pitchFamily="18" charset="0"/>
                </a:endParaRPr>
              </a:p>
              <a:p>
                <a:r>
                  <a:rPr lang="en-US" altLang="en-US" b="1" i="1" dirty="0">
                    <a:cs typeface="Times New Roman" pitchFamily="18" charset="0"/>
                  </a:rPr>
                  <a:t>The struggle continues</a:t>
                </a:r>
              </a:p>
              <a:p>
                <a:endParaRPr lang="en-US" altLang="en-US" sz="1600" b="1" dirty="0">
                  <a:cs typeface="Arial" pitchFamily="34" charset="0"/>
                </a:endParaRPr>
              </a:p>
            </p:txBody>
          </p:sp>
          <p:sp>
            <p:nvSpPr>
              <p:cNvPr id="33838" name="Rectangle 60"/>
              <p:cNvSpPr>
                <a:spLocks noChangeArrowheads="1"/>
              </p:cNvSpPr>
              <p:nvPr/>
            </p:nvSpPr>
            <p:spPr bwMode="auto">
              <a:xfrm>
                <a:off x="3024" y="3013"/>
                <a:ext cx="960" cy="109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8" name="Group 61"/>
            <p:cNvGrpSpPr>
              <a:grpSpLocks/>
            </p:cNvGrpSpPr>
            <p:nvPr/>
          </p:nvGrpSpPr>
          <p:grpSpPr bwMode="auto">
            <a:xfrm>
              <a:off x="4066" y="2448"/>
              <a:ext cx="1694" cy="831"/>
              <a:chOff x="3984" y="3013"/>
              <a:chExt cx="1680" cy="1094"/>
            </a:xfrm>
          </p:grpSpPr>
          <p:sp>
            <p:nvSpPr>
              <p:cNvPr id="33835" name="Rectangle 62"/>
              <p:cNvSpPr>
                <a:spLocks noChangeArrowheads="1"/>
              </p:cNvSpPr>
              <p:nvPr/>
            </p:nvSpPr>
            <p:spPr bwMode="auto">
              <a:xfrm>
                <a:off x="4032" y="3013"/>
                <a:ext cx="1584" cy="10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1200" b="1">
                    <a:cs typeface="Times New Roman" pitchFamily="18" charset="0"/>
                  </a:rPr>
                  <a:t>So. med school desegregation 1948. Imhotep Hospital Integration Conf. 1957-1964, hospital desegregation in federal courts 1964. Disparate health status, outcomes, and services with apartheid, discrimination, institutional racism and bias in effect.</a:t>
                </a:r>
              </a:p>
              <a:p>
                <a:endParaRPr lang="en-US" altLang="en-US" sz="1200" b="1">
                  <a:cs typeface="Arial" pitchFamily="34" charset="0"/>
                </a:endParaRPr>
              </a:p>
            </p:txBody>
          </p:sp>
          <p:sp>
            <p:nvSpPr>
              <p:cNvPr id="33836" name="Rectangle 63"/>
              <p:cNvSpPr>
                <a:spLocks noChangeArrowheads="1"/>
              </p:cNvSpPr>
              <p:nvPr/>
            </p:nvSpPr>
            <p:spPr bwMode="auto">
              <a:xfrm>
                <a:off x="3984" y="3013"/>
                <a:ext cx="1680" cy="109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19" name="Group 64"/>
            <p:cNvGrpSpPr>
              <a:grpSpLocks/>
            </p:cNvGrpSpPr>
            <p:nvPr/>
          </p:nvGrpSpPr>
          <p:grpSpPr bwMode="auto">
            <a:xfrm>
              <a:off x="48" y="3279"/>
              <a:ext cx="641" cy="539"/>
              <a:chOff x="0" y="4107"/>
              <a:chExt cx="636" cy="652"/>
            </a:xfrm>
          </p:grpSpPr>
          <p:sp>
            <p:nvSpPr>
              <p:cNvPr id="33833" name="Rectangle 65"/>
              <p:cNvSpPr>
                <a:spLocks noChangeArrowheads="1"/>
              </p:cNvSpPr>
              <p:nvPr/>
            </p:nvSpPr>
            <p:spPr bwMode="auto">
              <a:xfrm>
                <a:off x="48" y="4107"/>
                <a:ext cx="540" cy="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sz="1400" b="1">
                    <a:solidFill>
                      <a:schemeClr val="bg1"/>
                    </a:solidFill>
                    <a:cs typeface="Times New Roman" pitchFamily="18" charset="0"/>
                  </a:rPr>
                  <a:t>TOTAL</a:t>
                </a:r>
                <a:endParaRPr lang="en-US" altLang="en-US" sz="1600" b="1">
                  <a:solidFill>
                    <a:schemeClr val="bg1"/>
                  </a:solidFill>
                  <a:cs typeface="Times New Roman" pitchFamily="18" charset="0"/>
                </a:endParaRPr>
              </a:p>
              <a:p>
                <a:endParaRPr lang="en-US" altLang="en-US" sz="1600" b="1">
                  <a:cs typeface="Arial" pitchFamily="34" charset="0"/>
                </a:endParaRPr>
              </a:p>
            </p:txBody>
          </p:sp>
          <p:sp>
            <p:nvSpPr>
              <p:cNvPr id="33834" name="Rectangle 66"/>
              <p:cNvSpPr>
                <a:spLocks noChangeArrowheads="1"/>
              </p:cNvSpPr>
              <p:nvPr/>
            </p:nvSpPr>
            <p:spPr bwMode="auto">
              <a:xfrm>
                <a:off x="0" y="4107"/>
                <a:ext cx="636" cy="65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20" name="Group 67"/>
            <p:cNvGrpSpPr>
              <a:grpSpLocks/>
            </p:cNvGrpSpPr>
            <p:nvPr/>
          </p:nvGrpSpPr>
          <p:grpSpPr bwMode="auto">
            <a:xfrm>
              <a:off x="689" y="3279"/>
              <a:ext cx="1077" cy="539"/>
              <a:chOff x="636" y="4107"/>
              <a:chExt cx="1068" cy="652"/>
            </a:xfrm>
          </p:grpSpPr>
          <p:sp>
            <p:nvSpPr>
              <p:cNvPr id="684100" name="Rectangle 68"/>
              <p:cNvSpPr>
                <a:spLocks noChangeArrowheads="1"/>
              </p:cNvSpPr>
              <p:nvPr/>
            </p:nvSpPr>
            <p:spPr bwMode="auto">
              <a:xfrm>
                <a:off x="684" y="4107"/>
                <a:ext cx="972" cy="652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400" dirty="0">
                    <a:cs typeface="Times New Roman" pitchFamily="18" charset="0"/>
                  </a:rPr>
                  <a:t> </a:t>
                </a:r>
                <a:endParaRPr lang="en-US" sz="1000" dirty="0"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en-US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397years</a:t>
                </a:r>
              </a:p>
              <a:p>
                <a:pPr>
                  <a:defRPr/>
                </a:pPr>
                <a:endParaRPr lang="en-US" dirty="0">
                  <a:cs typeface="Arial" pitchFamily="34" charset="0"/>
                </a:endParaRPr>
              </a:p>
            </p:txBody>
          </p:sp>
          <p:sp>
            <p:nvSpPr>
              <p:cNvPr id="33832" name="Rectangle 69"/>
              <p:cNvSpPr>
                <a:spLocks noChangeArrowheads="1"/>
              </p:cNvSpPr>
              <p:nvPr/>
            </p:nvSpPr>
            <p:spPr bwMode="auto">
              <a:xfrm>
                <a:off x="636" y="4107"/>
                <a:ext cx="1068" cy="65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21" name="Group 70"/>
            <p:cNvGrpSpPr>
              <a:grpSpLocks/>
            </p:cNvGrpSpPr>
            <p:nvPr/>
          </p:nvGrpSpPr>
          <p:grpSpPr bwMode="auto">
            <a:xfrm>
              <a:off x="1766" y="3279"/>
              <a:ext cx="1332" cy="539"/>
              <a:chOff x="1704" y="4107"/>
              <a:chExt cx="1320" cy="652"/>
            </a:xfrm>
          </p:grpSpPr>
          <p:sp>
            <p:nvSpPr>
              <p:cNvPr id="33829" name="Rectangle 71"/>
              <p:cNvSpPr>
                <a:spLocks noChangeArrowheads="1"/>
              </p:cNvSpPr>
              <p:nvPr/>
            </p:nvSpPr>
            <p:spPr bwMode="auto">
              <a:xfrm>
                <a:off x="1752" y="4107"/>
                <a:ext cx="1224" cy="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 sz="1400">
                    <a:cs typeface="Times New Roman" pitchFamily="18" charset="0"/>
                  </a:rPr>
                  <a:t> </a:t>
                </a:r>
                <a:endParaRPr lang="en-US" altLang="en-US" sz="1000">
                  <a:cs typeface="Times New Roman" pitchFamily="18" charset="0"/>
                </a:endParaRPr>
              </a:p>
              <a:p>
                <a:r>
                  <a:rPr lang="en-US" altLang="en-US" sz="1600" b="1" i="1">
                    <a:cs typeface="Times New Roman" pitchFamily="18" charset="0"/>
                  </a:rPr>
                  <a:t>100%</a:t>
                </a:r>
              </a:p>
              <a:p>
                <a:endParaRPr lang="en-US" altLang="en-US" sz="1600" b="1" i="1">
                  <a:cs typeface="Arial" pitchFamily="34" charset="0"/>
                </a:endParaRPr>
              </a:p>
            </p:txBody>
          </p:sp>
          <p:sp>
            <p:nvSpPr>
              <p:cNvPr id="33830" name="Rectangle 72"/>
              <p:cNvSpPr>
                <a:spLocks noChangeArrowheads="1"/>
              </p:cNvSpPr>
              <p:nvPr/>
            </p:nvSpPr>
            <p:spPr bwMode="auto">
              <a:xfrm>
                <a:off x="1704" y="4107"/>
                <a:ext cx="1320" cy="65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22" name="Group 73"/>
            <p:cNvGrpSpPr>
              <a:grpSpLocks/>
            </p:cNvGrpSpPr>
            <p:nvPr/>
          </p:nvGrpSpPr>
          <p:grpSpPr bwMode="auto">
            <a:xfrm>
              <a:off x="3098" y="3279"/>
              <a:ext cx="968" cy="539"/>
              <a:chOff x="3024" y="4107"/>
              <a:chExt cx="960" cy="652"/>
            </a:xfrm>
          </p:grpSpPr>
          <p:sp>
            <p:nvSpPr>
              <p:cNvPr id="33827" name="Rectangle 74"/>
              <p:cNvSpPr>
                <a:spLocks noChangeArrowheads="1"/>
              </p:cNvSpPr>
              <p:nvPr/>
            </p:nvSpPr>
            <p:spPr bwMode="auto">
              <a:xfrm>
                <a:off x="3072" y="4107"/>
                <a:ext cx="864" cy="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600" b="1" i="1">
                  <a:cs typeface="Arial" pitchFamily="34" charset="0"/>
                </a:endParaRPr>
              </a:p>
            </p:txBody>
          </p:sp>
          <p:sp>
            <p:nvSpPr>
              <p:cNvPr id="33828" name="Rectangle 75"/>
              <p:cNvSpPr>
                <a:spLocks noChangeArrowheads="1"/>
              </p:cNvSpPr>
              <p:nvPr/>
            </p:nvSpPr>
            <p:spPr bwMode="auto">
              <a:xfrm>
                <a:off x="3024" y="4107"/>
                <a:ext cx="960" cy="65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grpSp>
          <p:nvGrpSpPr>
            <p:cNvPr id="33823" name="Group 76"/>
            <p:cNvGrpSpPr>
              <a:grpSpLocks/>
            </p:cNvGrpSpPr>
            <p:nvPr/>
          </p:nvGrpSpPr>
          <p:grpSpPr bwMode="auto">
            <a:xfrm>
              <a:off x="4066" y="3279"/>
              <a:ext cx="1694" cy="539"/>
              <a:chOff x="3984" y="4107"/>
              <a:chExt cx="1680" cy="652"/>
            </a:xfrm>
          </p:grpSpPr>
          <p:sp>
            <p:nvSpPr>
              <p:cNvPr id="33825" name="Rectangle 77"/>
              <p:cNvSpPr>
                <a:spLocks noChangeArrowheads="1"/>
              </p:cNvSpPr>
              <p:nvPr/>
            </p:nvSpPr>
            <p:spPr bwMode="auto">
              <a:xfrm>
                <a:off x="4032" y="4107"/>
                <a:ext cx="1579" cy="652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en-US" sz="1400" dirty="0">
                    <a:cs typeface="Times New Roman" pitchFamily="18" charset="0"/>
                  </a:rPr>
                  <a:t> </a:t>
                </a:r>
                <a:r>
                  <a:rPr lang="en-US" altLang="en-US" sz="2000" b="1" i="1" dirty="0">
                    <a:cs typeface="Times New Roman" pitchFamily="18" charset="0"/>
                  </a:rPr>
                  <a:t>HEALTH </a:t>
                </a:r>
                <a:r>
                  <a:rPr lang="en-US" altLang="en-US" sz="1600" b="1" i="1" dirty="0">
                    <a:cs typeface="Times New Roman" pitchFamily="18" charset="0"/>
                  </a:rPr>
                  <a:t>DISPARITIES/</a:t>
                </a:r>
              </a:p>
              <a:p>
                <a:r>
                  <a:rPr lang="en-US" altLang="en-US" sz="1600" b="1" i="1" dirty="0" smtClean="0">
                    <a:cs typeface="Times New Roman" pitchFamily="18" charset="0"/>
                  </a:rPr>
                  <a:t>INEQUITIES/</a:t>
                </a:r>
                <a:endParaRPr lang="en-US" altLang="en-US" sz="1600" b="1" i="1" dirty="0">
                  <a:cs typeface="Times New Roman" pitchFamily="18" charset="0"/>
                </a:endParaRPr>
              </a:p>
              <a:p>
                <a:endParaRPr lang="en-US" altLang="en-US" sz="1600" b="1" i="1" dirty="0">
                  <a:cs typeface="Arial" pitchFamily="34" charset="0"/>
                </a:endParaRPr>
              </a:p>
            </p:txBody>
          </p:sp>
          <p:sp>
            <p:nvSpPr>
              <p:cNvPr id="33826" name="Rectangle 78"/>
              <p:cNvSpPr>
                <a:spLocks noChangeArrowheads="1"/>
              </p:cNvSpPr>
              <p:nvPr/>
            </p:nvSpPr>
            <p:spPr bwMode="auto">
              <a:xfrm>
                <a:off x="3984" y="4107"/>
                <a:ext cx="1680" cy="65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altLang="en-US"/>
              </a:p>
            </p:txBody>
          </p:sp>
        </p:grpSp>
        <p:sp>
          <p:nvSpPr>
            <p:cNvPr id="33824" name="Rectangle 79"/>
            <p:cNvSpPr>
              <a:spLocks noChangeArrowheads="1"/>
            </p:cNvSpPr>
            <p:nvPr/>
          </p:nvSpPr>
          <p:spPr bwMode="auto">
            <a:xfrm>
              <a:off x="96" y="341"/>
              <a:ext cx="5616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200" b="1" dirty="0">
                  <a:solidFill>
                    <a:schemeClr val="accent2"/>
                  </a:solidFill>
                  <a:cs typeface="Times New Roman" pitchFamily="18" charset="0"/>
                </a:rPr>
                <a:t>                          </a:t>
              </a:r>
              <a:r>
                <a:rPr lang="en-US" altLang="en-US" b="1" dirty="0">
                  <a:solidFill>
                    <a:srgbClr val="FF0000"/>
                  </a:solidFill>
                  <a:cs typeface="Times New Roman" pitchFamily="18" charset="0"/>
                </a:rPr>
                <a:t>AFRICAN AMERICAN CITIZENSHIP STATUS  		</a:t>
              </a:r>
            </a:p>
            <a:p>
              <a:pPr algn="ctr"/>
              <a:r>
                <a:rPr lang="en-US" altLang="en-US" b="1" dirty="0">
                  <a:solidFill>
                    <a:srgbClr val="FF0000"/>
                  </a:solidFill>
                  <a:cs typeface="Times New Roman" pitchFamily="18" charset="0"/>
                </a:rPr>
                <a:t>WEALTH ACCUMULATION and HEALTH EXPERIENCE</a:t>
              </a:r>
            </a:p>
            <a:p>
              <a:pPr algn="ctr"/>
              <a:r>
                <a:rPr lang="en-US" altLang="en-US" b="1" dirty="0">
                  <a:solidFill>
                    <a:srgbClr val="FF0000"/>
                  </a:solidFill>
                  <a:cs typeface="Times New Roman" pitchFamily="18" charset="0"/>
                </a:rPr>
                <a:t>FROM 1619 TO 2016</a:t>
              </a:r>
              <a:endParaRPr lang="en-US" altLang="en-US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33795" name="Text Box 80"/>
          <p:cNvSpPr txBox="1">
            <a:spLocks noChangeArrowheads="1"/>
          </p:cNvSpPr>
          <p:nvPr/>
        </p:nvSpPr>
        <p:spPr bwMode="auto">
          <a:xfrm>
            <a:off x="0" y="64008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dirty="0">
                <a:cs typeface="Arial" pitchFamily="34" charset="0"/>
              </a:rPr>
              <a:t>Source: </a:t>
            </a:r>
            <a:r>
              <a:rPr lang="en-US" altLang="en-US" sz="1200" dirty="0">
                <a:cs typeface="Times New Roman" pitchFamily="18" charset="0"/>
              </a:rPr>
              <a:t>Byrd, WM, Clayton, LA. </a:t>
            </a:r>
            <a:r>
              <a:rPr lang="en-US" altLang="en-US" sz="1200" u="sng" dirty="0">
                <a:cs typeface="Times New Roman" pitchFamily="18" charset="0"/>
              </a:rPr>
              <a:t>An American Health Dilemma</a:t>
            </a:r>
            <a:r>
              <a:rPr lang="en-US" altLang="en-US" sz="1200" dirty="0">
                <a:cs typeface="Times New Roman" pitchFamily="18" charset="0"/>
              </a:rPr>
              <a:t>, Volume 1, </a:t>
            </a:r>
            <a:r>
              <a:rPr lang="en-US" altLang="en-US" sz="1200" u="sng" dirty="0">
                <a:cs typeface="Times New Roman" pitchFamily="18" charset="0"/>
              </a:rPr>
              <a:t>A Medical History of African Americans and the Problem of Race: Beginnings to 1900</a:t>
            </a:r>
            <a:r>
              <a:rPr lang="en-US" altLang="en-US" sz="1200" dirty="0">
                <a:cs typeface="Times New Roman" pitchFamily="18" charset="0"/>
              </a:rPr>
              <a:t>, New York, NY: Routledge. 2000.</a:t>
            </a:r>
            <a:r>
              <a:rPr lang="en-US" altLang="en-US" sz="1200" dirty="0">
                <a:cs typeface="Arial" pitchFamily="34" charset="0"/>
              </a:rPr>
              <a:t> Data </a:t>
            </a:r>
            <a:r>
              <a:rPr lang="en-US" altLang="en-US" sz="1200" dirty="0" smtClean="0">
                <a:cs typeface="Arial" pitchFamily="34" charset="0"/>
              </a:rPr>
              <a:t>Updated:2017</a:t>
            </a:r>
            <a:endParaRPr lang="en-US" altLang="en-US" sz="1200" dirty="0">
              <a:cs typeface="Arial" pitchFamily="34" charset="0"/>
            </a:endParaRPr>
          </a:p>
        </p:txBody>
      </p:sp>
      <p:sp>
        <p:nvSpPr>
          <p:cNvPr id="33796" name="Rectangle 82"/>
          <p:cNvSpPr>
            <a:spLocks noChangeArrowheads="1"/>
          </p:cNvSpPr>
          <p:nvPr/>
        </p:nvSpPr>
        <p:spPr bwMode="auto">
          <a:xfrm>
            <a:off x="3294063" y="-385763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altLang="en-US"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Black Health Coalition of Wisconsin, Inc.</a:t>
            </a:r>
          </a:p>
        </p:txBody>
      </p:sp>
    </p:spTree>
    <p:extLst>
      <p:ext uri="{BB962C8B-B14F-4D97-AF65-F5344CB8AC3E}">
        <p14:creationId xmlns:p14="http://schemas.microsoft.com/office/powerpoint/2010/main" val="23780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167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2</cp:revision>
  <cp:lastPrinted>2017-07-05T18:50:51Z</cp:lastPrinted>
  <dcterms:created xsi:type="dcterms:W3CDTF">2017-07-05T18:50:14Z</dcterms:created>
  <dcterms:modified xsi:type="dcterms:W3CDTF">2017-07-05T18:59:28Z</dcterms:modified>
</cp:coreProperties>
</file>