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58" r:id="rId5"/>
    <p:sldId id="259" r:id="rId6"/>
    <p:sldId id="260" r:id="rId7"/>
    <p:sldId id="271" r:id="rId8"/>
    <p:sldId id="274" r:id="rId9"/>
    <p:sldId id="272" r:id="rId10"/>
    <p:sldId id="278" r:id="rId11"/>
    <p:sldId id="262" r:id="rId12"/>
    <p:sldId id="263" r:id="rId13"/>
    <p:sldId id="280" r:id="rId14"/>
    <p:sldId id="277" r:id="rId15"/>
    <p:sldId id="265" r:id="rId16"/>
    <p:sldId id="269" r:id="rId17"/>
    <p:sldId id="264" r:id="rId18"/>
    <p:sldId id="276" r:id="rId19"/>
    <p:sldId id="273" r:id="rId20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18CD72-15C6-4727-8C85-4677DD66C8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AF982C-F9FC-455F-9346-E86AAEE4F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38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F982C-F9FC-455F-9346-E86AAEE4F8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3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F982C-F9FC-455F-9346-E86AAEE4F8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3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2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8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7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0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5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4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9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881D3-46B6-44EF-B02A-954F118BCBE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F9EA-F31D-4B3C-9554-41865EF7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7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itivelyminnesota.com/All_Programs_Services/Pathways_to_Employment/For_Service_Providers_Community_Partners/Medical_Assistance_for_Employed_Persons_with_Disabilities.aspx" TargetMode="External"/><Relationship Id="rId2" Type="http://schemas.openxmlformats.org/officeDocument/2006/relationships/hyperlink" Target="http://www.dhs.wisconsin.gov/WIpathways/HEC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docs.dhs.state.mn.us/lfserver/Public/DHS-6250B-E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the Work Incentives in the Wisconsin’s Medical Assistance Purchase Plan (MAPP)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Ellie Hartman, PhD, OFCE, DLTC, DHS</a:t>
            </a:r>
          </a:p>
          <a:p>
            <a:r>
              <a:rPr lang="en-US" sz="1800" dirty="0" smtClean="0"/>
              <a:t>Lara Rosen, OPIB, DHS</a:t>
            </a:r>
          </a:p>
          <a:p>
            <a:r>
              <a:rPr lang="en-US" sz="1800" dirty="0" smtClean="0"/>
              <a:t>Amy Thomson, OFCE, DLTC, DHS</a:t>
            </a:r>
          </a:p>
          <a:p>
            <a:r>
              <a:rPr lang="en-US" sz="1800" dirty="0" smtClean="0"/>
              <a:t>Dan Johnson, BADR, DLTC, DHS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5012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Current Disincentives to Increase Earnings: Premiums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current MAPP premium was created to favor earned income over unearned income, but in practice, it is increased earnings that trigger high premiums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148911"/>
              </p:ext>
            </p:extLst>
          </p:nvPr>
        </p:nvGraphicFramePr>
        <p:xfrm>
          <a:off x="1447800" y="2514600"/>
          <a:ext cx="6019799" cy="3595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7902"/>
                <a:gridCol w="839191"/>
                <a:gridCol w="514704"/>
                <a:gridCol w="828002"/>
              </a:tblGrid>
              <a:tr h="20885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Single Person with Work Income and SSDI Benefit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64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8564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Example 1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Example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18564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Earned Income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325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315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Unearned (SSDI)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1,111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1,111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 Total Income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 $       1,436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$       1,426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150% FPL Level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1,436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1,436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Subject to Premium?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</a:rPr>
                        <a:t>              Yes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              No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1" u="none" strike="noStrike" dirty="0">
                          <a:effectLst/>
                        </a:rPr>
                        <a:t> Premium Calculation – Approximate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3% of Earned Income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9.75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    -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Unearned Income minus $813 minus any deductions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 $     </a:t>
                      </a:r>
                      <a:r>
                        <a:rPr lang="en-US" sz="1200" u="sng" strike="noStrike" dirty="0" smtClean="0">
                          <a:effectLst/>
                        </a:rPr>
                        <a:t>298.00 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       -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Total Premium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$     </a:t>
                      </a:r>
                      <a:r>
                        <a:rPr lang="en-US" sz="1200" u="none" strike="noStrike" dirty="0" smtClean="0">
                          <a:effectLst/>
                        </a:rPr>
                        <a:t>307.75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    -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Income Minus Premium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 $ 1,118.45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$ 1,386.00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55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Solution: Change Premium Structure to Better Incentivize Increased 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Restrictions: </a:t>
            </a:r>
          </a:p>
          <a:p>
            <a:pPr lvl="1"/>
            <a:r>
              <a:rPr lang="en-US" dirty="0" smtClean="0"/>
              <a:t>Need to be cost-neutral </a:t>
            </a:r>
          </a:p>
          <a:p>
            <a:pPr lvl="1"/>
            <a:r>
              <a:rPr lang="en-US" dirty="0" smtClean="0"/>
              <a:t>MAPP participants below 150% FPL cannot have a premium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Premium increases should not exceed increases in earnings </a:t>
            </a:r>
          </a:p>
          <a:p>
            <a:pPr marL="457200" lvl="1" indent="0">
              <a:buNone/>
            </a:pPr>
            <a:r>
              <a:rPr lang="en-US" i="1" dirty="0" smtClean="0">
                <a:sym typeface="Wingdings" pitchFamily="2" charset="2"/>
              </a:rPr>
              <a:t> T</a:t>
            </a:r>
            <a:r>
              <a:rPr lang="en-US" i="1" dirty="0" smtClean="0"/>
              <a:t>reat </a:t>
            </a:r>
            <a:r>
              <a:rPr lang="en-US" i="1" dirty="0"/>
              <a:t>earned and unearned income the same</a:t>
            </a:r>
          </a:p>
          <a:p>
            <a:pPr lvl="1"/>
            <a:r>
              <a:rPr lang="en-US" dirty="0" smtClean="0"/>
              <a:t>Individuals over 150% FPL paying no premium (15% of participants in February 2013)</a:t>
            </a:r>
          </a:p>
          <a:p>
            <a:pPr marL="457200" lvl="1" indent="0">
              <a:buNone/>
            </a:pP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i="1" dirty="0" smtClean="0">
                <a:sym typeface="Wingdings" pitchFamily="2" charset="2"/>
              </a:rPr>
              <a:t>et minimum premium of </a:t>
            </a:r>
            <a:r>
              <a:rPr lang="en-US" i="1" dirty="0" smtClean="0"/>
              <a:t>$50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1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Solution: Change </a:t>
            </a:r>
            <a:r>
              <a:rPr lang="en-US" dirty="0"/>
              <a:t>Premium Structure to Better Incentivize Increased Earnings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43182"/>
              </p:ext>
            </p:extLst>
          </p:nvPr>
        </p:nvGraphicFramePr>
        <p:xfrm>
          <a:off x="152399" y="1371600"/>
          <a:ext cx="8763001" cy="52725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70639"/>
                <a:gridCol w="2862899"/>
                <a:gridCol w="3029463"/>
              </a:tblGrid>
              <a:tr h="768741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MAPP Premium Methodology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8970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Current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Proposed</a:t>
                      </a:r>
                      <a:endParaRPr lang="en-US" sz="18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Total Income for Premium Eligibility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150% FPL (for family size)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150% FPL (for individual)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Portion of Unearned Income Paid as Premium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Any unearned income (minus deductions) above $813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3% after deductions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Portion of Earned Income Paid as Premium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3% after deductions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Round Premium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Down to nearest $25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Down to nearest $25 above $50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Minimum Premium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(if total income above 150% FPL)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$50</a:t>
                      </a:r>
                      <a:endParaRPr lang="en-US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857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610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Solution: Change Premium Structure to Better Incentivize Increased Earnings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000" dirty="0" smtClean="0"/>
              <a:t>Deductions apply to both earned and unearned income, not just unearned </a:t>
            </a:r>
          </a:p>
          <a:p>
            <a:r>
              <a:rPr lang="en-US" sz="2000" dirty="0" smtClean="0"/>
              <a:t>Premium is 3% of both earned and unearned income (after deductions)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437603"/>
              </p:ext>
            </p:extLst>
          </p:nvPr>
        </p:nvGraphicFramePr>
        <p:xfrm>
          <a:off x="1143000" y="2590800"/>
          <a:ext cx="7086601" cy="4038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18038"/>
                <a:gridCol w="987908"/>
                <a:gridCol w="605919"/>
                <a:gridCol w="974736"/>
              </a:tblGrid>
              <a:tr h="22647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Single Person with Work Income and SSDI Benefit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30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0130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Example 1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Example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0130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Earned Income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325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315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Unearned (SSDI)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1,111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1,111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effectLst/>
                        </a:rPr>
                        <a:t> Total Income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$       1,436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$       1,426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150% FPL Level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1,436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1,436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Subject to Premium?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baseline="0" dirty="0" smtClean="0">
                          <a:effectLst/>
                        </a:rPr>
                        <a:t>        </a:t>
                      </a:r>
                      <a:r>
                        <a:rPr lang="en-US" sz="1200" u="none" strike="noStrike" dirty="0" smtClean="0">
                          <a:effectLst/>
                        </a:rPr>
                        <a:t>Yes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</a:t>
                      </a:r>
                      <a:r>
                        <a:rPr lang="en-US" sz="1200" u="none" strike="noStrike" smtClean="0">
                          <a:effectLst/>
                        </a:rPr>
                        <a:t>        </a:t>
                      </a:r>
                      <a:r>
                        <a:rPr lang="en-US" sz="1200" u="none" strike="noStrike" dirty="0" smtClean="0">
                          <a:effectLst/>
                        </a:rPr>
                        <a:t>No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b="1" i="1" u="none" strike="noStrike" dirty="0">
                          <a:effectLst/>
                        </a:rPr>
                        <a:t>Premium Calculation – Approximate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3731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3% of Earned and Unearned Income </a:t>
                      </a:r>
                      <a:r>
                        <a:rPr lang="en-US" sz="1200" u="none" strike="noStrike" dirty="0" smtClean="0">
                          <a:effectLst/>
                        </a:rPr>
                        <a:t> (minus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$813 and any deductions)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$       </a:t>
                      </a:r>
                      <a:r>
                        <a:rPr lang="en-US" sz="1200" u="none" strike="noStrike" dirty="0" smtClean="0">
                          <a:effectLst/>
                        </a:rPr>
                        <a:t>18.69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       -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Add-on to $50.00 Minimum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 $       </a:t>
                      </a:r>
                      <a:r>
                        <a:rPr lang="en-US" sz="1200" u="sng" strike="noStrike" dirty="0" smtClean="0">
                          <a:effectLst/>
                        </a:rPr>
                        <a:t>31.31 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>
                          <a:effectLst/>
                        </a:rPr>
                        <a:t> $              - </a:t>
                      </a:r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Total Premium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$       50.00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 $              -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18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 Income Minus Premium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 $ 1,386.00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 $ 1,436.00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91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73162"/>
          </a:xfrm>
        </p:spPr>
        <p:txBody>
          <a:bodyPr>
            <a:noAutofit/>
          </a:bodyPr>
          <a:lstStyle/>
          <a:p>
            <a:r>
              <a:rPr lang="en-US" sz="3600" dirty="0" smtClean="0"/>
              <a:t>Current Disincentives to Increase Earnings: </a:t>
            </a:r>
            <a:br>
              <a:rPr lang="en-US" sz="3600" dirty="0" smtClean="0"/>
            </a:br>
            <a:r>
              <a:rPr lang="en-US" sz="3600" dirty="0" smtClean="0"/>
              <a:t>Income Eligibility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sz="2800" dirty="0" smtClean="0"/>
              <a:t>Increased earnings may cause someone to become ineligible for MAPP.</a:t>
            </a:r>
          </a:p>
          <a:p>
            <a:r>
              <a:rPr lang="en-US" sz="2400" dirty="0"/>
              <a:t>Restrictions</a:t>
            </a:r>
          </a:p>
          <a:p>
            <a:pPr lvl="1"/>
            <a:r>
              <a:rPr lang="en-US" sz="1900" dirty="0"/>
              <a:t>MAPP authorized under Section 4733 of the Balanced Budget Act of 1997 </a:t>
            </a:r>
          </a:p>
          <a:p>
            <a:pPr lvl="1"/>
            <a:r>
              <a:rPr lang="en-US" sz="1900" dirty="0"/>
              <a:t>Individual’s family income (except income excluded under federal SSI rules) must less than 250% of the </a:t>
            </a:r>
            <a:r>
              <a:rPr lang="en-US" sz="1900" dirty="0" smtClean="0"/>
              <a:t>FPL</a:t>
            </a:r>
            <a:endParaRPr lang="en-US" sz="2400" dirty="0"/>
          </a:p>
          <a:p>
            <a:pPr marL="0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8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Solution: Change Income Eligibility to Better Incentivize Increased Earnings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198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Solution</a:t>
            </a:r>
          </a:p>
          <a:p>
            <a:pPr lvl="1"/>
            <a:r>
              <a:rPr lang="en-US" sz="1900" dirty="0" smtClean="0"/>
              <a:t>Treat earned and unearned income the same</a:t>
            </a:r>
          </a:p>
          <a:p>
            <a:pPr lvl="1"/>
            <a:r>
              <a:rPr lang="en-US" sz="1900" dirty="0" smtClean="0"/>
              <a:t>Deduct portion of health care costs from total income</a:t>
            </a:r>
          </a:p>
          <a:p>
            <a:pPr lvl="1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842029"/>
              </p:ext>
            </p:extLst>
          </p:nvPr>
        </p:nvGraphicFramePr>
        <p:xfrm>
          <a:off x="0" y="3276600"/>
          <a:ext cx="9067800" cy="255283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2995"/>
                <a:gridCol w="3829831"/>
                <a:gridCol w="2535319"/>
                <a:gridCol w="2459655"/>
              </a:tblGrid>
              <a:tr h="454403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MAPP Income Eligibility Criteria</a:t>
                      </a: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Current</a:t>
                      </a:r>
                      <a:endParaRPr lang="en-US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Proposed</a:t>
                      </a:r>
                      <a:endParaRPr lang="en-US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1. Take earned income (applicant &amp; spouse)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2. Subtract $65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3. Divide by 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4. Subtract IRWE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5. Add unearned income (applicant </a:t>
                      </a:r>
                      <a:r>
                        <a:rPr lang="en-US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spouse)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6. Subtract $20 general disregard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Compare total to 250% FPL for family size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5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Take total earned </a:t>
                      </a:r>
                      <a:r>
                        <a:rPr lang="en-US" sz="15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&amp; </a:t>
                      </a: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unearned </a:t>
                      </a:r>
                      <a:r>
                        <a:rPr lang="en-US" sz="15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income </a:t>
                      </a: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(applicant &amp; spouse)</a:t>
                      </a:r>
                      <a:endParaRPr lang="en-US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2. Subtract $65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3. Divide by 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4. Subtract IRWE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5. Subtract $500 in MREs and LTC costs</a:t>
                      </a:r>
                      <a:endParaRPr lang="en-US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6. </a:t>
                      </a:r>
                      <a:r>
                        <a:rPr lang="en-US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Subtract </a:t>
                      </a: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$20 general disregard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Compare </a:t>
                      </a:r>
                      <a:r>
                        <a:rPr lang="en-US" sz="15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total to 250% FPL for family size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056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Unclear definition of gainful employment in MAPP</a:t>
            </a:r>
          </a:p>
          <a:p>
            <a:r>
              <a:rPr lang="en-US" sz="2800" dirty="0" smtClean="0"/>
              <a:t>In-kind work fulfills work requirement</a:t>
            </a:r>
          </a:p>
          <a:p>
            <a:r>
              <a:rPr lang="en-US" sz="2800" dirty="0" smtClean="0"/>
              <a:t>Low employment among MAPP participants</a:t>
            </a:r>
          </a:p>
          <a:p>
            <a:pPr lvl="1"/>
            <a:r>
              <a:rPr lang="en-US" sz="2400" dirty="0" smtClean="0"/>
              <a:t>18% of MAPP participants with $0 earnings</a:t>
            </a:r>
          </a:p>
          <a:p>
            <a:pPr lvl="1"/>
            <a:r>
              <a:rPr lang="en-US" sz="2400" dirty="0" smtClean="0"/>
              <a:t>32</a:t>
            </a:r>
            <a:r>
              <a:rPr lang="en-US" sz="2400" dirty="0"/>
              <a:t>% of participants </a:t>
            </a:r>
            <a:r>
              <a:rPr lang="en-US" sz="2400" dirty="0" smtClean="0"/>
              <a:t>with </a:t>
            </a:r>
            <a:r>
              <a:rPr lang="en-US" sz="2400" dirty="0"/>
              <a:t>less than $</a:t>
            </a:r>
            <a:r>
              <a:rPr lang="en-US" sz="2400" dirty="0" smtClean="0"/>
              <a:t>10 earnings</a:t>
            </a:r>
            <a:endParaRPr lang="en-US" sz="24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43400"/>
            <a:ext cx="82296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Current Disincentives to Increase Earnings: </a:t>
            </a:r>
            <a:br>
              <a:rPr lang="en-US" sz="3600" dirty="0" smtClean="0"/>
            </a:br>
            <a:r>
              <a:rPr lang="en-US" sz="3600" dirty="0" smtClean="0"/>
              <a:t>Work Requirement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9647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Solution: Increase the Work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In exchange for more generous premiums and income eligibility, ask participants to engage in work for which they are paying taxes</a:t>
            </a:r>
          </a:p>
          <a:p>
            <a:pPr lvl="1"/>
            <a:r>
              <a:rPr lang="en-US" sz="2400" dirty="0" smtClean="0"/>
              <a:t>In-kind compensation no longer sufficient</a:t>
            </a:r>
          </a:p>
          <a:p>
            <a:pPr lvl="1"/>
            <a:r>
              <a:rPr lang="en-US" sz="2400" dirty="0" smtClean="0"/>
              <a:t>Documentation of tax payment or withholding required</a:t>
            </a:r>
          </a:p>
          <a:p>
            <a:pPr lvl="2"/>
            <a:r>
              <a:rPr lang="en-US" sz="2200" dirty="0"/>
              <a:t>Income, FICA, Medicare or self-employment </a:t>
            </a:r>
            <a:r>
              <a:rPr lang="en-US" sz="2200" dirty="0" smtClean="0"/>
              <a:t>taxes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People who do occasional odd jobs are eligible for MAPP as long as they pay taxes on their income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99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Solution: Increase the Work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Time to comply with new requirements</a:t>
            </a:r>
          </a:p>
          <a:p>
            <a:pPr lvl="1"/>
            <a:r>
              <a:rPr lang="en-US" sz="2400" dirty="0"/>
              <a:t>6 month grace period</a:t>
            </a:r>
          </a:p>
          <a:p>
            <a:pPr lvl="1"/>
            <a:r>
              <a:rPr lang="en-US" sz="2400" dirty="0"/>
              <a:t>Health Counseling Employment (HEC) program will continue</a:t>
            </a:r>
          </a:p>
          <a:p>
            <a:pPr lvl="2"/>
            <a:r>
              <a:rPr lang="en-US" sz="2000" dirty="0"/>
              <a:t>Up to 9 months with a </a:t>
            </a:r>
            <a:r>
              <a:rPr lang="en-US" sz="2000" dirty="0" smtClean="0"/>
              <a:t>3 </a:t>
            </a:r>
            <a:r>
              <a:rPr lang="en-US" sz="2000" dirty="0"/>
              <a:t>month grace period</a:t>
            </a:r>
          </a:p>
          <a:p>
            <a:pPr lvl="2"/>
            <a:r>
              <a:rPr lang="en-US" sz="2000" dirty="0"/>
              <a:t>Can participate twice in a five year period</a:t>
            </a:r>
          </a:p>
          <a:p>
            <a:pPr lvl="2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www.dhs.wisconsin.gov/WIpathways/HEC.htm</a:t>
            </a:r>
            <a:endParaRPr lang="en-US" sz="2800" dirty="0" smtClean="0"/>
          </a:p>
          <a:p>
            <a:pPr marL="342900" lvl="2" indent="-342900"/>
            <a:r>
              <a:rPr lang="en-US" sz="2800" dirty="0" smtClean="0"/>
              <a:t>Similar to MN Medicaid Buy-In, but does not include minimum earned income ($65 per month in MN)</a:t>
            </a:r>
          </a:p>
          <a:p>
            <a:pPr lvl="2"/>
            <a:r>
              <a:rPr lang="en-US" sz="2000" dirty="0">
                <a:hlinkClick r:id="rId3"/>
              </a:rPr>
              <a:t>http://www.positivelyminnesota.com/All_Programs_Services/Pathways_to_Employment/For_Service_Providers_Community_Partners/Medical_Assistance_for_Employed_Persons_with_Disabilities.aspx</a:t>
            </a:r>
            <a:endParaRPr lang="en-US" sz="2000" dirty="0"/>
          </a:p>
          <a:p>
            <a:pPr marL="342900" lvl="2" indent="-342900"/>
            <a:endParaRPr lang="en-US" sz="2800" dirty="0" smtClean="0"/>
          </a:p>
          <a:p>
            <a:pPr marL="914400" lvl="4" indent="0">
              <a:buNone/>
            </a:pPr>
            <a:endParaRPr lang="en-US" dirty="0" smtClean="0"/>
          </a:p>
          <a:p>
            <a:endParaRPr lang="en-US" sz="2800" dirty="0" smtClean="0"/>
          </a:p>
          <a:p>
            <a:pPr lvl="2"/>
            <a:endParaRPr lang="en-US" sz="20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897984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changes should increase work incentives in MAPP</a:t>
            </a:r>
          </a:p>
          <a:p>
            <a:r>
              <a:rPr lang="en-US" dirty="0" smtClean="0"/>
              <a:t>These changes include:</a:t>
            </a:r>
          </a:p>
          <a:p>
            <a:pPr lvl="1"/>
            <a:r>
              <a:rPr lang="en-US" dirty="0" smtClean="0"/>
              <a:t>Asset portability</a:t>
            </a:r>
          </a:p>
          <a:p>
            <a:pPr lvl="1"/>
            <a:r>
              <a:rPr lang="en-US" dirty="0" smtClean="0"/>
              <a:t>Changes in premium and eligibility calculations, treating earned and unearned income the same</a:t>
            </a:r>
          </a:p>
          <a:p>
            <a:pPr lvl="1"/>
            <a:r>
              <a:rPr lang="en-US" dirty="0" smtClean="0"/>
              <a:t>Increasing the work requirement</a:t>
            </a:r>
          </a:p>
        </p:txBody>
      </p:sp>
    </p:spTree>
    <p:extLst>
      <p:ext uri="{BB962C8B-B14F-4D97-AF65-F5344CB8AC3E}">
        <p14:creationId xmlns:p14="http://schemas.microsoft.com/office/powerpoint/2010/main" val="292514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MAPP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</a:t>
            </a:r>
            <a:r>
              <a:rPr lang="en-US" dirty="0"/>
              <a:t>financial disincentives to </a:t>
            </a:r>
            <a:r>
              <a:rPr lang="en-US" dirty="0" smtClean="0"/>
              <a:t>work; </a:t>
            </a:r>
          </a:p>
          <a:p>
            <a:r>
              <a:rPr lang="en-US" dirty="0" smtClean="0"/>
              <a:t>Allow participants to</a:t>
            </a:r>
            <a:r>
              <a:rPr lang="en-US" dirty="0"/>
              <a:t> e</a:t>
            </a:r>
            <a:r>
              <a:rPr lang="en-US" dirty="0" smtClean="0"/>
              <a:t>arn </a:t>
            </a:r>
            <a:r>
              <a:rPr lang="en-US" dirty="0"/>
              <a:t>more income without the risk of losing MA-funded health care </a:t>
            </a:r>
            <a:r>
              <a:rPr lang="en-US" dirty="0" smtClean="0"/>
              <a:t>coverage;</a:t>
            </a:r>
            <a:endParaRPr lang="en-US" dirty="0"/>
          </a:p>
          <a:p>
            <a:r>
              <a:rPr lang="en-US" dirty="0" smtClean="0"/>
              <a:t>Allow participants to accumulate </a:t>
            </a:r>
            <a:r>
              <a:rPr lang="en-US" dirty="0"/>
              <a:t>savings from earned income in an Independence Account to increase the rewards from </a:t>
            </a:r>
            <a:r>
              <a:rPr lang="en-US" dirty="0" smtClean="0"/>
              <a:t>working.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Proposed Changes to Further Program Goals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 portability of Independence Accounts;</a:t>
            </a:r>
          </a:p>
          <a:p>
            <a:r>
              <a:rPr lang="en-US" dirty="0" smtClean="0"/>
              <a:t>Change premium calculations, so earnings do not trigger large premiums;</a:t>
            </a:r>
          </a:p>
          <a:p>
            <a:r>
              <a:rPr lang="en-US" dirty="0" smtClean="0"/>
              <a:t>Change eligibility calculations, so increased earnings are less likely to make individuals ineligible for MAPP;</a:t>
            </a:r>
          </a:p>
          <a:p>
            <a:r>
              <a:rPr lang="en-US" dirty="0"/>
              <a:t>Increase the work requirement to ensure program functions as a work </a:t>
            </a:r>
            <a:r>
              <a:rPr lang="en-US" dirty="0" smtClean="0"/>
              <a:t>incentive;</a:t>
            </a:r>
          </a:p>
          <a:p>
            <a:r>
              <a:rPr lang="en-US" dirty="0" smtClean="0"/>
              <a:t>Proposal must </a:t>
            </a:r>
            <a:r>
              <a:rPr lang="en-US" smtClean="0"/>
              <a:t>be budget-neutral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14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Employment Outcomes in MAPP:</a:t>
            </a:r>
            <a:br>
              <a:rPr lang="en-US" dirty="0" smtClean="0"/>
            </a:br>
            <a:r>
              <a:rPr lang="en-US" dirty="0" smtClean="0"/>
              <a:t>February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22,272 participants with average monthly earnings of $121.86</a:t>
            </a:r>
          </a:p>
          <a:p>
            <a:pPr lvl="1"/>
            <a:r>
              <a:rPr lang="en-US" dirty="0" smtClean="0"/>
              <a:t>79% of participants earned less than $121.86 average </a:t>
            </a:r>
          </a:p>
          <a:p>
            <a:pPr lvl="1"/>
            <a:r>
              <a:rPr lang="en-US" dirty="0" smtClean="0"/>
              <a:t>18% of participants earned $0</a:t>
            </a:r>
          </a:p>
          <a:p>
            <a:pPr lvl="1"/>
            <a:r>
              <a:rPr lang="en-US" dirty="0" smtClean="0"/>
              <a:t>32% of participants earned less than $10</a:t>
            </a:r>
          </a:p>
          <a:p>
            <a:pPr lvl="1"/>
            <a:r>
              <a:rPr lang="en-US" dirty="0" smtClean="0"/>
              <a:t>4% of participants earned more than Trial Work Period (TWP) amount of $750</a:t>
            </a:r>
          </a:p>
          <a:p>
            <a:pPr lvl="1"/>
            <a:r>
              <a:rPr lang="en-US" dirty="0" smtClean="0"/>
              <a:t>1% of MAPP participants earned Substantial Gainful Activity (SGA) amount of $1,040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0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73"/>
            <a:ext cx="8229600" cy="8959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Wisconsin Compared to Other States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0" y="1066799"/>
            <a:ext cx="9144000" cy="2206287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Lowest average annual earnings of </a:t>
            </a:r>
            <a:r>
              <a:rPr lang="en-US" sz="2400" dirty="0"/>
              <a:t>all 37 states with buy-in </a:t>
            </a:r>
            <a:r>
              <a:rPr lang="en-US" sz="2400" dirty="0" smtClean="0"/>
              <a:t>programs in 2009</a:t>
            </a:r>
          </a:p>
          <a:p>
            <a:pPr lvl="1"/>
            <a:r>
              <a:rPr lang="en-US" sz="2000" dirty="0" smtClean="0"/>
              <a:t>MAPP participant average of $4,652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ational Medicaid buy-in participant average of $8,677 </a:t>
            </a:r>
          </a:p>
          <a:p>
            <a:r>
              <a:rPr lang="en-US" sz="2400" dirty="0" smtClean="0"/>
              <a:t>Employment rate of 47% in 2006, </a:t>
            </a:r>
            <a:r>
              <a:rPr lang="en-US" sz="2400" dirty="0"/>
              <a:t>the third-lowest </a:t>
            </a:r>
            <a:r>
              <a:rPr lang="en-US" sz="2400" dirty="0" smtClean="0"/>
              <a:t>nationwide</a:t>
            </a:r>
          </a:p>
          <a:p>
            <a:pPr lvl="0"/>
            <a:endParaRPr lang="en-US" sz="24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endParaRPr lang="en-US" sz="20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5134332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972532" y="5348577"/>
            <a:ext cx="2512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Mathematica</a:t>
            </a:r>
            <a:r>
              <a:rPr lang="en-US" sz="1000" dirty="0" smtClean="0"/>
              <a:t> Policy Research, Inc. (April 2008). </a:t>
            </a:r>
            <a:r>
              <a:rPr lang="en-US" sz="1000" i="1" dirty="0" smtClean="0"/>
              <a:t>The Three E’s: Enrollment, Employment, and Earnings in the Medicaid Buy-In Program, 2006.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120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Minnesota Medicaid Buy-In Program (MA-EPD)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monthly earned income $537.38 (June 2011)</a:t>
            </a:r>
          </a:p>
          <a:p>
            <a:r>
              <a:rPr lang="en-US" dirty="0" smtClean="0"/>
              <a:t>96% earned over $65 per month</a:t>
            </a:r>
          </a:p>
          <a:p>
            <a:r>
              <a:rPr lang="en-US" dirty="0" smtClean="0"/>
              <a:t>55% earned between $201 and $720 (TWP in 2011)</a:t>
            </a:r>
          </a:p>
          <a:p>
            <a:r>
              <a:rPr lang="en-US" dirty="0" smtClean="0"/>
              <a:t>24% earned over TWP </a:t>
            </a:r>
          </a:p>
          <a:p>
            <a:r>
              <a:rPr lang="en-US" dirty="0" smtClean="0"/>
              <a:t>9% earned over SGA</a:t>
            </a:r>
          </a:p>
          <a:p>
            <a:r>
              <a:rPr lang="en-US" sz="1800" dirty="0" smtClean="0">
                <a:hlinkClick r:id="rId2"/>
              </a:rPr>
              <a:t>https://edocs.dhs.state.mn.us/lfserver/Public/DHS-6250B-ENG</a:t>
            </a: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0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Asset Portability in MAPP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bility to use earnings to set up </a:t>
            </a:r>
            <a:r>
              <a:rPr lang="en-US" i="1" dirty="0" smtClean="0"/>
              <a:t>Independence Accounts (IA) </a:t>
            </a:r>
            <a:r>
              <a:rPr lang="en-US" dirty="0" smtClean="0"/>
              <a:t>while enrolled in MAPP </a:t>
            </a:r>
          </a:p>
          <a:p>
            <a:pPr lvl="1"/>
            <a:r>
              <a:rPr lang="en-US" dirty="0" smtClean="0"/>
              <a:t>DHS</a:t>
            </a:r>
            <a:r>
              <a:rPr lang="en-US" dirty="0"/>
              <a:t>−approved account that consists of savings from income earned while an individual is covered under MAPP</a:t>
            </a:r>
          </a:p>
          <a:p>
            <a:pPr lvl="1"/>
            <a:r>
              <a:rPr lang="en-US" dirty="0" smtClean="0"/>
              <a:t>Can deposit up </a:t>
            </a:r>
            <a:r>
              <a:rPr lang="en-US" dirty="0"/>
              <a:t>to half of an individual’s </a:t>
            </a:r>
            <a:r>
              <a:rPr lang="en-US" dirty="0" smtClean="0"/>
              <a:t>earnings</a:t>
            </a:r>
          </a:p>
          <a:p>
            <a:r>
              <a:rPr lang="en-US" dirty="0" smtClean="0"/>
              <a:t>Some individuals may also be accumulating retirement assets from the employer while on MAPP</a:t>
            </a:r>
          </a:p>
        </p:txBody>
      </p:sp>
    </p:spTree>
    <p:extLst>
      <p:ext uri="{BB962C8B-B14F-4D97-AF65-F5344CB8AC3E}">
        <p14:creationId xmlns:p14="http://schemas.microsoft.com/office/powerpoint/2010/main" val="111725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73162"/>
          </a:xfrm>
        </p:spPr>
        <p:txBody>
          <a:bodyPr>
            <a:noAutofit/>
          </a:bodyPr>
          <a:lstStyle/>
          <a:p>
            <a:r>
              <a:rPr lang="en-US" sz="3600" dirty="0" smtClean="0"/>
              <a:t>Current Disincentives to Increase Earnings: </a:t>
            </a:r>
            <a:br>
              <a:rPr lang="en-US" sz="3600" dirty="0" smtClean="0"/>
            </a:br>
            <a:r>
              <a:rPr lang="en-US" sz="3600" dirty="0" smtClean="0"/>
              <a:t>Asset Portability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Independence accounts and other retirement benefits accumulated while in MAPP considered countable assets for other MA eligibility</a:t>
            </a:r>
          </a:p>
          <a:p>
            <a:r>
              <a:rPr lang="en-US" sz="2800" dirty="0" smtClean="0"/>
              <a:t>Fear of losing accumulated retirement benefits </a:t>
            </a:r>
            <a:r>
              <a:rPr lang="en-US" sz="2800" dirty="0" smtClean="0">
                <a:sym typeface="Wingdings" pitchFamily="2" charset="2"/>
              </a:rPr>
              <a:t>is a disincentive to work and save</a:t>
            </a:r>
          </a:p>
          <a:p>
            <a:r>
              <a:rPr lang="en-US" sz="2800" dirty="0"/>
              <a:t>Very few participants use </a:t>
            </a:r>
            <a:r>
              <a:rPr lang="en-US" sz="2800" dirty="0" smtClean="0"/>
              <a:t>IA</a:t>
            </a:r>
          </a:p>
          <a:p>
            <a:pPr lvl="1"/>
            <a:r>
              <a:rPr lang="en-US" sz="2400" dirty="0" smtClean="0"/>
              <a:t>92 </a:t>
            </a:r>
            <a:r>
              <a:rPr lang="en-US" sz="2400" dirty="0"/>
              <a:t>(less than 1%) had an IA in February 2013</a:t>
            </a:r>
          </a:p>
          <a:p>
            <a:pPr marL="0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1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Solution: Increase Portability to Better Incentivize Work and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determining Medicaid eligibility and cost-sharing requirements, exclude independence </a:t>
            </a:r>
            <a:r>
              <a:rPr lang="en-US" sz="2800" dirty="0"/>
              <a:t>accounts and retirement benefits </a:t>
            </a:r>
            <a:r>
              <a:rPr lang="en-US" sz="2800" dirty="0" smtClean="0"/>
              <a:t>accumulated </a:t>
            </a:r>
            <a:r>
              <a:rPr lang="en-US" sz="2800" dirty="0"/>
              <a:t>or </a:t>
            </a:r>
            <a:r>
              <a:rPr lang="en-US" sz="2800" dirty="0" smtClean="0"/>
              <a:t>earned while on MAPP 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Must first be approved by the federal government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75190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mproving the Work Incentives in the Wisconsin’s Medical Assistance Purchase Plan (MAPP)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urpose of MAPP&amp;quot;&quot;/&gt;&lt;property id=&quot;20307&quot; value=&quot;257&quot;/&gt;&lt;/object&gt;&lt;object type=&quot;3&quot; unique_id=&quot;10034&quot;&gt;&lt;property id=&quot;20148&quot; value=&quot;5&quot;/&gt;&lt;property id=&quot;20300&quot; value=&quot;Slide 4 - &amp;quot;Employment Outcomes in MAPP:&amp;#x0D;&amp;#x0A;February 2013&amp;quot;&quot;/&gt;&lt;property id=&quot;20307&quot; value=&quot;258&quot;/&gt;&lt;/object&gt;&lt;object type=&quot;3&quot; unique_id=&quot;10060&quot;&gt;&lt;property id=&quot;20148&quot; value=&quot;5&quot;/&gt;&lt;property id=&quot;20300&quot; value=&quot;Slide 5 - &amp;quot;Wisconsin Compared to Other States&amp;quot;&quot;/&gt;&lt;property id=&quot;20307&quot; value=&quot;259&quot;/&gt;&lt;/object&gt;&lt;object type=&quot;3&quot; unique_id=&quot;10103&quot;&gt;&lt;property id=&quot;20148&quot; value=&quot;5&quot;/&gt;&lt;property id=&quot;20300&quot; value=&quot;Slide 6 - &amp;quot;Minnesota Medicaid Buy-In Program (MA-EPD)&amp;quot;&quot;/&gt;&lt;property id=&quot;20307&quot; value=&quot;260&quot;/&gt;&lt;/object&gt;&lt;object type=&quot;3&quot; unique_id=&quot;10230&quot;&gt;&lt;property id=&quot;20148&quot; value=&quot;5&quot;/&gt;&lt;property id=&quot;20300&quot; value=&quot;Slide 11 - &amp;quot;Solution: Change Premium Structure to Better Incentivize Increased Earnings&amp;quot;&quot;/&gt;&lt;property id=&quot;20307&quot; value=&quot;262&quot;/&gt;&lt;/object&gt;&lt;object type=&quot;3&quot; unique_id=&quot;10276&quot;&gt;&lt;property id=&quot;20148&quot; value=&quot;5&quot;/&gt;&lt;property id=&quot;20300&quot; value=&quot;Slide 12 - &amp;quot;Solution: Change Premium Structure to Better Incentivize Increased Earnings&amp;quot;&quot;/&gt;&lt;property id=&quot;20307&quot; value=&quot;263&quot;/&gt;&lt;/object&gt;&lt;object type=&quot;3&quot; unique_id=&quot;10307&quot;&gt;&lt;property id=&quot;20148&quot; value=&quot;5&quot;/&gt;&lt;property id=&quot;20300&quot; value=&quot;Slide 17 - &amp;quot;Solution: Increase the Work Requirement&amp;quot;&quot;/&gt;&lt;property id=&quot;20307&quot; value=&quot;264&quot;/&gt;&lt;/object&gt;&lt;object type=&quot;3&quot; unique_id=&quot;10418&quot;&gt;&lt;property id=&quot;20148&quot; value=&quot;5&quot;/&gt;&lt;property id=&quot;20300&quot; value=&quot;Slide 15 - &amp;quot;Solution: Change Income Eligibility to Better Incentivize Increased Earnings &amp;quot;&quot;/&gt;&lt;property id=&quot;20307&quot; value=&quot;265&quot;/&gt;&lt;/object&gt;&lt;object type=&quot;3&quot; unique_id=&quot;10856&quot;&gt;&lt;property id=&quot;20148&quot; value=&quot;5&quot;/&gt;&lt;property id=&quot;20300&quot; value=&quot;Slide 16 - &amp;quot;Current Disincentives to Increase Earnings: &amp;#x0D;&amp;#x0A;Work Requirement&amp;quot;&quot;/&gt;&lt;property id=&quot;20307&quot; value=&quot;269&quot;/&gt;&lt;/object&gt;&lt;object type=&quot;3&quot; unique_id=&quot;10873&quot;&gt;&lt;property id=&quot;20148&quot; value=&quot;5&quot;/&gt;&lt;property id=&quot;20300&quot; value=&quot;Slide 3 - &amp;quot;Proposed Changes to Further Program Goals&amp;quot;&quot;/&gt;&lt;property id=&quot;20307&quot; value=&quot;270&quot;/&gt;&lt;/object&gt;&lt;object type=&quot;3&quot; unique_id=&quot;10959&quot;&gt;&lt;property id=&quot;20148&quot; value=&quot;5&quot;/&gt;&lt;property id=&quot;20300&quot; value=&quot;Slide 7 - &amp;quot;Asset Portability in MAPP&amp;quot;&quot;/&gt;&lt;property id=&quot;20307&quot; value=&quot;271&quot;/&gt;&lt;/object&gt;&lt;object type=&quot;3&quot; unique_id=&quot;10960&quot;&gt;&lt;property id=&quot;20148&quot; value=&quot;5&quot;/&gt;&lt;property id=&quot;20300&quot; value=&quot;Slide 9 - &amp;quot;Solution: Increase Portability to Better Incentivize Work and Savings&amp;quot;&quot;/&gt;&lt;property id=&quot;20307&quot; value=&quot;272&quot;/&gt;&lt;/object&gt;&lt;object type=&quot;3&quot; unique_id=&quot;11014&quot;&gt;&lt;property id=&quot;20148&quot; value=&quot;5&quot;/&gt;&lt;property id=&quot;20300&quot; value=&quot;Slide 19 - &amp;quot;Conclusion&amp;quot;&quot;/&gt;&lt;property id=&quot;20307&quot; value=&quot;273&quot;/&gt;&lt;/object&gt;&lt;object type=&quot;3&quot; unique_id=&quot;11015&quot;&gt;&lt;property id=&quot;20148&quot; value=&quot;5&quot;/&gt;&lt;property id=&quot;20300&quot; value=&quot;Slide 8 - &amp;quot;Current Disincentives to Increase Earnings: &amp;#x0D;&amp;#x0A;Asset Portability&amp;quot;&quot;/&gt;&lt;property id=&quot;20307&quot; value=&quot;274&quot;/&gt;&lt;/object&gt;&lt;object type=&quot;3&quot; unique_id=&quot;11017&quot;&gt;&lt;property id=&quot;20148&quot; value=&quot;5&quot;/&gt;&lt;property id=&quot;20300&quot; value=&quot;Slide 14 - &amp;quot;Current Disincentives to Increase Earnings: &amp;#x0D;&amp;#x0A;Income Eligibility&amp;quot;&quot;/&gt;&lt;property id=&quot;20307&quot; value=&quot;277&quot;/&gt;&lt;/object&gt;&lt;object type=&quot;3&quot; unique_id=&quot;11018&quot;&gt;&lt;property id=&quot;20148&quot; value=&quot;5&quot;/&gt;&lt;property id=&quot;20300&quot; value=&quot;Slide 18 - &amp;quot;Solution: Increase the Work Requirement&amp;quot;&quot;/&gt;&lt;property id=&quot;20307&quot; value=&quot;276&quot;/&gt;&lt;/object&gt;&lt;object type=&quot;3&quot; unique_id=&quot;11040&quot;&gt;&lt;property id=&quot;20148&quot; value=&quot;5&quot;/&gt;&lt;property id=&quot;20300&quot; value=&quot;Slide 10 - &amp;quot;Current Disincentives to Increase Earnings: Premiums&amp;quot;&quot;/&gt;&lt;property id=&quot;20307&quot; value=&quot;278&quot;/&gt;&lt;/object&gt;&lt;object type=&quot;3&quot; unique_id=&quot;11041&quot;&gt;&lt;property id=&quot;20148&quot; value=&quot;5&quot;/&gt;&lt;property id=&quot;20300&quot; value=&quot;Slide 13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1343</Words>
  <Application>Microsoft Office PowerPoint</Application>
  <PresentationFormat>On-screen Show (4:3)</PresentationFormat>
  <Paragraphs>220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Improving the Work Incentives in the Wisconsin’s Medical Assistance Purchase Plan (MAPP)</vt:lpstr>
      <vt:lpstr>Purpose of MAPP</vt:lpstr>
      <vt:lpstr>Proposed Changes to Further Program Goals</vt:lpstr>
      <vt:lpstr>Employment Outcomes in MAPP: February 2013</vt:lpstr>
      <vt:lpstr>Wisconsin Compared to Other States</vt:lpstr>
      <vt:lpstr>Minnesota Medicaid Buy-In Program (MA-EPD)</vt:lpstr>
      <vt:lpstr>Asset Portability in MAPP</vt:lpstr>
      <vt:lpstr>Current Disincentives to Increase Earnings:  Asset Portability</vt:lpstr>
      <vt:lpstr>Solution: Increase Portability to Better Incentivize Work and Savings</vt:lpstr>
      <vt:lpstr>Current Disincentives to Increase Earnings: Premiums</vt:lpstr>
      <vt:lpstr>Solution: Change Premium Structure to Better Incentivize Increased Earnings</vt:lpstr>
      <vt:lpstr>Solution: Change Premium Structure to Better Incentivize Increased Earnings</vt:lpstr>
      <vt:lpstr>PowerPoint Presentation</vt:lpstr>
      <vt:lpstr>Current Disincentives to Increase Earnings:  Income Eligibility</vt:lpstr>
      <vt:lpstr>Solution: Change Income Eligibility to Better Incentivize Increased Earnings </vt:lpstr>
      <vt:lpstr>Current Disincentives to Increase Earnings:  Work Requirement</vt:lpstr>
      <vt:lpstr>Solution: Increase the Work Requirement</vt:lpstr>
      <vt:lpstr>Solution: Increase the Work Requirement</vt:lpstr>
      <vt:lpstr>Conclusion</vt:lpstr>
    </vt:vector>
  </TitlesOfParts>
  <Company>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Work Incentives of the Wisconsin’s Medical Assistance Purchase Plan (MAPP)</dc:title>
  <dc:creator>Hartman, Ellie</dc:creator>
  <cp:lastModifiedBy>Barbara Beckert</cp:lastModifiedBy>
  <cp:revision>87</cp:revision>
  <cp:lastPrinted>2013-04-15T22:13:48Z</cp:lastPrinted>
  <dcterms:created xsi:type="dcterms:W3CDTF">2013-03-19T14:40:51Z</dcterms:created>
  <dcterms:modified xsi:type="dcterms:W3CDTF">2013-04-15T22:14:03Z</dcterms:modified>
</cp:coreProperties>
</file>