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4"/>
  </p:notesMasterIdLst>
  <p:handoutMasterIdLst>
    <p:handoutMasterId r:id="rId25"/>
  </p:handoutMasterIdLst>
  <p:sldIdLst>
    <p:sldId id="256" r:id="rId2"/>
    <p:sldId id="262" r:id="rId3"/>
    <p:sldId id="276" r:id="rId4"/>
    <p:sldId id="277" r:id="rId5"/>
    <p:sldId id="261" r:id="rId6"/>
    <p:sldId id="279" r:id="rId7"/>
    <p:sldId id="265" r:id="rId8"/>
    <p:sldId id="275" r:id="rId9"/>
    <p:sldId id="267" r:id="rId10"/>
    <p:sldId id="278" r:id="rId11"/>
    <p:sldId id="268" r:id="rId12"/>
    <p:sldId id="257" r:id="rId13"/>
    <p:sldId id="269" r:id="rId14"/>
    <p:sldId id="270" r:id="rId15"/>
    <p:sldId id="271" r:id="rId16"/>
    <p:sldId id="272" r:id="rId17"/>
    <p:sldId id="273" r:id="rId18"/>
    <p:sldId id="274" r:id="rId19"/>
    <p:sldId id="258" r:id="rId20"/>
    <p:sldId id="259" r:id="rId21"/>
    <p:sldId id="264" r:id="rId22"/>
    <p:sldId id="280"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33"/>
    <a:srgbClr val="0000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94660"/>
  </p:normalViewPr>
  <p:slideViewPr>
    <p:cSldViewPr>
      <p:cViewPr varScale="1">
        <p:scale>
          <a:sx n="76" d="100"/>
          <a:sy n="76" d="100"/>
        </p:scale>
        <p:origin x="-355" y="-86"/>
      </p:cViewPr>
      <p:guideLst>
        <p:guide orient="horz" pos="2160"/>
        <p:guide pos="2880"/>
      </p:guideLst>
    </p:cSldViewPr>
  </p:slideViewPr>
  <p:notesTextViewPr>
    <p:cViewPr>
      <p:scale>
        <a:sx n="100" d="100"/>
        <a:sy n="100" d="100"/>
      </p:scale>
      <p:origin x="0" y="0"/>
    </p:cViewPr>
  </p:notesTextViewPr>
  <p:notesViewPr>
    <p:cSldViewPr>
      <p:cViewPr>
        <p:scale>
          <a:sx n="75" d="100"/>
          <a:sy n="75" d="100"/>
        </p:scale>
        <p:origin x="-1368" y="3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1987"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1988"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989"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56E59D0-3EC2-4663-9E0C-5B64D3946D7B}" type="slidenum">
              <a:rPr lang="en-US"/>
              <a:pPr>
                <a:defRPr/>
              </a:pPr>
              <a:t>‹#›</a:t>
            </a:fld>
            <a:endParaRPr lang="en-US"/>
          </a:p>
        </p:txBody>
      </p:sp>
    </p:spTree>
    <p:extLst>
      <p:ext uri="{BB962C8B-B14F-4D97-AF65-F5344CB8AC3E}">
        <p14:creationId xmlns:p14="http://schemas.microsoft.com/office/powerpoint/2010/main" val="2905447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710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711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24525A2-83F2-4D03-B5A9-B28B1BE5A1EB}" type="slidenum">
              <a:rPr lang="en-US"/>
              <a:pPr>
                <a:defRPr/>
              </a:pPr>
              <a:t>‹#›</a:t>
            </a:fld>
            <a:endParaRPr lang="en-US"/>
          </a:p>
        </p:txBody>
      </p:sp>
    </p:spTree>
    <p:extLst>
      <p:ext uri="{BB962C8B-B14F-4D97-AF65-F5344CB8AC3E}">
        <p14:creationId xmlns:p14="http://schemas.microsoft.com/office/powerpoint/2010/main" val="707250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1A381B-1D86-40A5-BD71-926B03C40481}" type="slidenum">
              <a:rPr lang="en-US" smtClean="0"/>
              <a:pPr/>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dirty="0" smtClean="0"/>
              <a:t>Introduce each presenter and credentials.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b="1" dirty="0" smtClean="0">
                <a:solidFill>
                  <a:srgbClr val="C00000"/>
                </a:solidFill>
              </a:rPr>
              <a:t>Denise</a:t>
            </a:r>
            <a:endParaRPr lang="en-US" b="1" dirty="0">
              <a:solidFill>
                <a:srgbClr val="C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are collectively looking to turn the page on the current situation. It is our vision that People of all ages who are deaf, deaf blind or hard of hearing receive needed mental health and substance abuse services that result in recovery and optimal individual quality of life. </a:t>
            </a:r>
          </a:p>
          <a:p>
            <a:endParaRPr lang="en-US" dirty="0"/>
          </a:p>
        </p:txBody>
      </p:sp>
      <p:sp>
        <p:nvSpPr>
          <p:cNvPr id="4" name="Slide Number Placeholder 3"/>
          <p:cNvSpPr>
            <a:spLocks noGrp="1"/>
          </p:cNvSpPr>
          <p:nvPr>
            <p:ph type="sldNum" sz="quarter" idx="10"/>
          </p:nvPr>
        </p:nvSpPr>
        <p:spPr/>
        <p:txBody>
          <a:bodyPr/>
          <a:lstStyle/>
          <a:p>
            <a:pPr>
              <a:defRPr/>
            </a:pPr>
            <a:fld id="{824525A2-83F2-4D03-B5A9-B28B1BE5A1EB}" type="slidenum">
              <a:rPr lang="en-US" smtClean="0"/>
              <a:pPr>
                <a:defRPr/>
              </a:pPr>
              <a:t>10</a:t>
            </a:fld>
            <a:endParaRPr lang="en-US"/>
          </a:p>
        </p:txBody>
      </p:sp>
    </p:spTree>
    <p:extLst>
      <p:ext uri="{BB962C8B-B14F-4D97-AF65-F5344CB8AC3E}">
        <p14:creationId xmlns:p14="http://schemas.microsoft.com/office/powerpoint/2010/main" val="23001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lvl="0">
              <a:defRPr/>
            </a:pPr>
            <a:r>
              <a:rPr lang="en-US" b="1" dirty="0" smtClean="0">
                <a:solidFill>
                  <a:srgbClr val="C00000"/>
                </a:solidFill>
              </a:rPr>
              <a:t>Denise</a:t>
            </a:r>
            <a:endParaRPr lang="en-US" b="1" dirty="0">
              <a:solidFill>
                <a:srgbClr val="C00000"/>
              </a:solidFill>
            </a:endParaRPr>
          </a:p>
          <a:p>
            <a:r>
              <a:rPr lang="en-US" dirty="0" smtClean="0"/>
              <a:t>In keeping with this objective, we convened a very successful summit in March of this year during which over 80 people discussed their growing awareness regarding the state of affairs in Wisconsin’s mental health system, developed priorities for implementation and discussed possible collaborations.</a:t>
            </a:r>
          </a:p>
        </p:txBody>
      </p:sp>
      <p:sp>
        <p:nvSpPr>
          <p:cNvPr id="3174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16DFAF-1910-4447-A95A-C064C5A9F79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pPr lvl="0">
              <a:defRPr/>
            </a:pPr>
            <a:r>
              <a:rPr lang="en-US" b="1" dirty="0" smtClean="0">
                <a:solidFill>
                  <a:srgbClr val="C00000"/>
                </a:solidFill>
              </a:rPr>
              <a:t>Denise</a:t>
            </a:r>
            <a:endParaRPr lang="en-US" b="1" dirty="0">
              <a:solidFill>
                <a:srgbClr val="C00000"/>
              </a:solidFill>
            </a:endParaRPr>
          </a:p>
          <a:p>
            <a:r>
              <a:rPr lang="en-US" dirty="0" smtClean="0"/>
              <a:t>We have identified priorities as a result of the outcome of the summit and determined the top six to begin to address. The workgroups will develop an implementation work plan in each area. </a:t>
            </a:r>
          </a:p>
          <a:p>
            <a:r>
              <a:rPr lang="en-US" dirty="0" smtClean="0"/>
              <a:t>** Give brief intro to each workgroup and what they are exploring. Emphasize there is a lot of area for cross-workgroup collaboration.</a:t>
            </a:r>
          </a:p>
        </p:txBody>
      </p:sp>
      <p:sp>
        <p:nvSpPr>
          <p:cNvPr id="3277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8B8B5A0-5BD5-4AB8-87FA-AD56EEBC9573}"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lvl="0">
              <a:defRPr/>
            </a:pPr>
            <a:r>
              <a:rPr lang="en-US" b="1" dirty="0" smtClean="0">
                <a:solidFill>
                  <a:srgbClr val="C00000"/>
                </a:solidFill>
              </a:rPr>
              <a:t>Denise</a:t>
            </a:r>
            <a:endParaRPr lang="en-US" b="1" dirty="0">
              <a:solidFill>
                <a:srgbClr val="C00000"/>
              </a:solidFill>
            </a:endParaRPr>
          </a:p>
          <a:p>
            <a:endParaRPr lang="en-US" dirty="0" smtClean="0"/>
          </a:p>
        </p:txBody>
      </p:sp>
      <p:sp>
        <p:nvSpPr>
          <p:cNvPr id="3379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AE88A4-D951-4BFE-8720-B4796ED5DAF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lvl="0">
              <a:defRPr/>
            </a:pPr>
            <a:r>
              <a:rPr lang="en-US" b="1" dirty="0" smtClean="0">
                <a:solidFill>
                  <a:srgbClr val="C00000"/>
                </a:solidFill>
              </a:rPr>
              <a:t>Denise</a:t>
            </a:r>
            <a:endParaRPr lang="en-US" b="1" dirty="0">
              <a:solidFill>
                <a:srgbClr val="C00000"/>
              </a:solidFill>
            </a:endParaRPr>
          </a:p>
          <a:p>
            <a:endParaRPr lang="en-US" dirty="0" smtClean="0"/>
          </a:p>
        </p:txBody>
      </p:sp>
      <p:sp>
        <p:nvSpPr>
          <p:cNvPr id="3482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23D59E9-E499-4705-ABA0-DDD74CE91B03}"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lvl="0">
              <a:defRPr/>
            </a:pPr>
            <a:r>
              <a:rPr lang="en-US" b="1" dirty="0" smtClean="0">
                <a:solidFill>
                  <a:srgbClr val="C00000"/>
                </a:solidFill>
              </a:rPr>
              <a:t>Melani</a:t>
            </a:r>
            <a:endParaRPr lang="en-US" b="1" dirty="0" smtClean="0">
              <a:solidFill>
                <a:srgbClr val="C00000"/>
              </a:solidFill>
            </a:endParaRPr>
          </a:p>
          <a:p>
            <a:pPr lvl="0">
              <a:defRPr/>
            </a:pPr>
            <a:r>
              <a:rPr lang="en-US" b="0" dirty="0" smtClean="0"/>
              <a:t>Briefly</a:t>
            </a:r>
            <a:r>
              <a:rPr lang="en-US" b="0" baseline="0" dirty="0" smtClean="0"/>
              <a:t> explain what </a:t>
            </a:r>
            <a:r>
              <a:rPr lang="en-US" b="0" baseline="0" dirty="0" err="1" smtClean="0"/>
              <a:t>telehealth</a:t>
            </a:r>
            <a:r>
              <a:rPr lang="en-US" b="0" baseline="0" dirty="0" smtClean="0"/>
              <a:t> is and what it looks like. Can work well for those people who already use Video Phone for their communication.</a:t>
            </a:r>
            <a:endParaRPr lang="en-US" b="0" dirty="0"/>
          </a:p>
          <a:p>
            <a:r>
              <a:rPr lang="en-US" dirty="0" smtClean="0"/>
              <a:t>Goal is to establish a </a:t>
            </a:r>
            <a:r>
              <a:rPr lang="en-US" dirty="0" err="1" smtClean="0"/>
              <a:t>telehealth</a:t>
            </a:r>
            <a:r>
              <a:rPr lang="en-US" dirty="0" smtClean="0"/>
              <a:t> pilot program.</a:t>
            </a:r>
          </a:p>
        </p:txBody>
      </p:sp>
      <p:sp>
        <p:nvSpPr>
          <p:cNvPr id="3584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F4ECBC-6F8D-4087-A1D3-C9D489D9D138}"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lvl="0">
              <a:defRPr/>
            </a:pPr>
            <a:r>
              <a:rPr lang="en-US" b="1" dirty="0" smtClean="0">
                <a:solidFill>
                  <a:srgbClr val="C00000"/>
                </a:solidFill>
              </a:rPr>
              <a:t>Melani</a:t>
            </a:r>
            <a:endParaRPr lang="en-US" b="1" dirty="0">
              <a:solidFill>
                <a:srgbClr val="C00000"/>
              </a:solidFill>
            </a:endParaRPr>
          </a:p>
          <a:p>
            <a:endParaRPr lang="en-US" dirty="0" smtClean="0"/>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3B5E0A-2E9A-4C4E-ADFE-F17EA144106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lvl="0">
              <a:defRPr/>
            </a:pPr>
            <a:r>
              <a:rPr lang="en-US" b="1" dirty="0" smtClean="0">
                <a:solidFill>
                  <a:srgbClr val="C00000"/>
                </a:solidFill>
              </a:rPr>
              <a:t>Melani</a:t>
            </a:r>
            <a:endParaRPr lang="en-US" b="1" dirty="0">
              <a:solidFill>
                <a:srgbClr val="C00000"/>
              </a:solidFill>
            </a:endParaRPr>
          </a:p>
          <a:p>
            <a:r>
              <a:rPr lang="en-US" dirty="0" smtClean="0"/>
              <a:t>Touch on the fact that some education and training may be necessary to get boards acquainted with how to work with and accommodate persons who are Deaf, Hard of Hearing or Deaf Blind.</a:t>
            </a:r>
          </a:p>
        </p:txBody>
      </p:sp>
      <p:sp>
        <p:nvSpPr>
          <p:cNvPr id="37892"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973A77-DD79-4306-BF36-B1C7F0536AD1}"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lvl="0">
              <a:defRPr/>
            </a:pPr>
            <a:r>
              <a:rPr lang="en-US" b="1" dirty="0" smtClean="0">
                <a:solidFill>
                  <a:srgbClr val="C00000"/>
                </a:solidFill>
              </a:rPr>
              <a:t>Melani</a:t>
            </a:r>
            <a:endParaRPr lang="en-US" b="1" dirty="0">
              <a:solidFill>
                <a:srgbClr val="C00000"/>
              </a:solidFill>
            </a:endParaRPr>
          </a:p>
          <a:p>
            <a:endParaRPr lang="en-US" dirty="0" smtClean="0"/>
          </a:p>
        </p:txBody>
      </p:sp>
      <p:sp>
        <p:nvSpPr>
          <p:cNvPr id="3891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FF20A9-D1F0-41A4-9E18-E04BB01D4D8C}"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7EF27AB-449D-462F-BA76-5BD1A39F08E4}" type="slidenum">
              <a:rPr lang="en-US" smtClean="0"/>
              <a:pPr/>
              <a:t>19</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lvl="0">
              <a:defRPr/>
            </a:pPr>
            <a:r>
              <a:rPr lang="en-US" b="1" dirty="0" smtClean="0">
                <a:solidFill>
                  <a:srgbClr val="C00000"/>
                </a:solidFill>
              </a:rPr>
              <a:t>Melani</a:t>
            </a:r>
            <a:endParaRPr lang="en-US" b="1" dirty="0">
              <a:solidFill>
                <a:srgbClr val="C00000"/>
              </a:solidFill>
            </a:endParaRPr>
          </a:p>
          <a:p>
            <a:pPr eaLnBrk="1" hangingPunct="1"/>
            <a:r>
              <a:rPr lang="en-US" dirty="0" smtClean="0"/>
              <a:t>This is the LATEST news in the field of mental health and deafness!!</a:t>
            </a:r>
          </a:p>
          <a:p>
            <a:pPr eaLnBrk="1" hangingPunct="1"/>
            <a:endParaRPr lang="en-US" dirty="0" smtClean="0"/>
          </a:p>
          <a:p>
            <a:pPr eaLnBrk="1" hangingPunct="1"/>
            <a:r>
              <a:rPr lang="en-US" dirty="0" smtClean="0"/>
              <a:t>Important to mention that this judgment has been handed down and is now assigned to a magistrate judge for mediation to determine the appropriate remedy.</a:t>
            </a:r>
          </a:p>
          <a:p>
            <a:pPr eaLnBrk="1" hangingPunct="1"/>
            <a:endParaRPr lang="en-US" b="1" dirty="0" smtClean="0">
              <a:solidFill>
                <a:srgbClr val="C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D695F6-6D92-462B-A660-1861D39DC74E}" type="slidenum">
              <a:rPr lang="en-US" smtClean="0"/>
              <a:pPr/>
              <a:t>2</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b="1" dirty="0" smtClean="0">
                <a:solidFill>
                  <a:srgbClr val="C00000"/>
                </a:solidFill>
              </a:rPr>
              <a:t>Eve</a:t>
            </a:r>
          </a:p>
          <a:p>
            <a:pPr eaLnBrk="1" hangingPunct="1"/>
            <a:r>
              <a:rPr lang="en-US" dirty="0" smtClean="0"/>
              <a:t>Ask these questions to start the Task Force members thinking from the perspective on what Deaf and HoH people encounter daily.</a:t>
            </a:r>
          </a:p>
          <a:p>
            <a:pPr eaLnBrk="1" hangingPunct="1"/>
            <a:endParaRPr lang="en-US" dirty="0" smtClean="0"/>
          </a:p>
          <a:p>
            <a:pPr eaLnBrk="1" hangingPunct="1"/>
            <a:r>
              <a:rPr lang="en-US" dirty="0" smtClean="0"/>
              <a:t>Today we will be talking about an underserved population in the field of Mental Health. We know that this is just ONE of many minority groups but hearing loss touches across all cultures and ethnicities and is the largest disability group. NAD estimates approximately 28 MILLION people in the U.S. who are Deaf or Hard of Hearing.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E89EA3-8D36-4ECF-ABCC-CED56D710D67}" type="slidenum">
              <a:rPr lang="en-US" smtClean="0"/>
              <a:pPr/>
              <a:t>20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b="1" dirty="0" smtClean="0">
                <a:solidFill>
                  <a:srgbClr val="C00000"/>
                </a:solidFill>
              </a:rPr>
              <a:t>Melani</a:t>
            </a:r>
          </a:p>
          <a:p>
            <a:pPr eaLnBrk="1" hangingPunct="1"/>
            <a:r>
              <a:rPr lang="en-US" dirty="0" smtClean="0"/>
              <a:t>Wisconsin has the same DEARTH of linguistically and culturally competent services available to people who are Deaf, Hard of Hearing or Deaf-Blind.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5F3B35-C12E-4079-B779-512B64F7CA37}" type="slidenum">
              <a:rPr lang="en-US" smtClean="0"/>
              <a:pPr/>
              <a:t>21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spcBef>
                <a:spcPct val="10000"/>
              </a:spcBef>
            </a:pPr>
            <a:r>
              <a:rPr lang="en-US" b="1" dirty="0" smtClean="0">
                <a:solidFill>
                  <a:srgbClr val="C00000"/>
                </a:solidFill>
              </a:rPr>
              <a:t>Melani</a:t>
            </a:r>
          </a:p>
          <a:p>
            <a:pPr eaLnBrk="1" hangingPunct="1">
              <a:spcBef>
                <a:spcPct val="10000"/>
              </a:spcBef>
            </a:pPr>
            <a:endParaRPr lang="en-US" sz="1000" b="1" dirty="0">
              <a:solidFill>
                <a:srgbClr val="C00000"/>
              </a:solidFill>
            </a:endParaRPr>
          </a:p>
          <a:p>
            <a:pPr eaLnBrk="1" hangingPunct="1">
              <a:spcBef>
                <a:spcPct val="10000"/>
              </a:spcBef>
            </a:pPr>
            <a:r>
              <a:rPr lang="en-US" sz="1000" dirty="0" smtClean="0"/>
              <a:t>Case Example: </a:t>
            </a:r>
          </a:p>
          <a:p>
            <a:pPr eaLnBrk="1" hangingPunct="1">
              <a:spcBef>
                <a:spcPct val="0"/>
              </a:spcBef>
              <a:spcAft>
                <a:spcPct val="20000"/>
              </a:spcAft>
            </a:pPr>
            <a:r>
              <a:rPr lang="en-US" sz="1000" dirty="0" smtClean="0"/>
              <a:t>	South Carolina</a:t>
            </a:r>
          </a:p>
          <a:p>
            <a:pPr lvl="1" eaLnBrk="1" hangingPunct="1"/>
            <a:r>
              <a:rPr lang="en-US" sz="1100" dirty="0" smtClean="0"/>
              <a:t>Before change: spent $1.4 million on 11 “chronically” mentally ill deaf patients in the in-patient program</a:t>
            </a:r>
          </a:p>
          <a:p>
            <a:pPr lvl="1" eaLnBrk="1" hangingPunct="1"/>
            <a:r>
              <a:rPr lang="en-US" sz="1100" dirty="0" smtClean="0"/>
              <a:t>After change: approximately same $ services 260 patients on an outpatient basis in their communities. </a:t>
            </a:r>
          </a:p>
          <a:p>
            <a:pPr lvl="1" eaLnBrk="1" hangingPunct="1"/>
            <a:r>
              <a:rPr lang="en-US" sz="1100" dirty="0" smtClean="0"/>
              <a:t>No need for in-patient program!</a:t>
            </a:r>
          </a:p>
          <a:p>
            <a:pPr eaLnBrk="1" hangingPunct="1"/>
            <a:r>
              <a:rPr lang="en-US" dirty="0" smtClean="0"/>
              <a:t>While Minnesota and Alabama’s state-wide programs were established as the result of a lawsuit, South Carolina’s program was started in response to a complaint with the US Department of Justice. It is funded by a combination of funding streams including Block Grant funds, Medicaid and third party revenue, other client income and State appropriations.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C00000"/>
                </a:solidFill>
              </a:rPr>
              <a:t>Melani</a:t>
            </a:r>
          </a:p>
          <a:p>
            <a:endParaRPr lang="en-US" b="1" dirty="0">
              <a:solidFill>
                <a:srgbClr val="C00000"/>
              </a:solidFill>
            </a:endParaRPr>
          </a:p>
          <a:p>
            <a:pPr lvl="0"/>
            <a:r>
              <a:rPr lang="en-US" dirty="0">
                <a:solidFill>
                  <a:srgbClr val="000000"/>
                </a:solidFill>
              </a:rPr>
              <a:t>In conclusion, we know it is a big mountain to tackle, but as in this picture – we believe that together, we can create a fertile ground, growing a healthy system that would allow those who are Deaf, Deaf-Blind or Hard of Hearing who need Mental Health services will ultimately be able to soar.</a:t>
            </a:r>
          </a:p>
          <a:p>
            <a:endParaRPr lang="en-US" b="1" dirty="0">
              <a:solidFill>
                <a:srgbClr val="C00000"/>
              </a:solidFill>
            </a:endParaRPr>
          </a:p>
        </p:txBody>
      </p:sp>
      <p:sp>
        <p:nvSpPr>
          <p:cNvPr id="4" name="Slide Number Placeholder 3"/>
          <p:cNvSpPr>
            <a:spLocks noGrp="1"/>
          </p:cNvSpPr>
          <p:nvPr>
            <p:ph type="sldNum" sz="quarter" idx="10"/>
          </p:nvPr>
        </p:nvSpPr>
        <p:spPr/>
        <p:txBody>
          <a:bodyPr/>
          <a:lstStyle/>
          <a:p>
            <a:pPr>
              <a:defRPr/>
            </a:pPr>
            <a:fld id="{824525A2-83F2-4D03-B5A9-B28B1BE5A1EB}" type="slidenum">
              <a:rPr lang="en-US" smtClean="0"/>
              <a:pPr>
                <a:defRPr/>
              </a:pPr>
              <a:t>22</a:t>
            </a:fld>
            <a:endParaRPr lang="en-US"/>
          </a:p>
        </p:txBody>
      </p:sp>
    </p:spTree>
    <p:extLst>
      <p:ext uri="{BB962C8B-B14F-4D97-AF65-F5344CB8AC3E}">
        <p14:creationId xmlns:p14="http://schemas.microsoft.com/office/powerpoint/2010/main" val="408455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267200"/>
            <a:ext cx="6705600" cy="4800599"/>
          </a:xfrm>
        </p:spPr>
        <p:txBody>
          <a:bodyPr/>
          <a:lstStyle/>
          <a:p>
            <a:pPr eaLnBrk="1" hangingPunct="1"/>
            <a:r>
              <a:rPr lang="en-US" b="1" dirty="0" smtClean="0">
                <a:solidFill>
                  <a:srgbClr val="C00000"/>
                </a:solidFill>
              </a:rPr>
              <a:t>Eve</a:t>
            </a:r>
          </a:p>
          <a:p>
            <a:pPr eaLnBrk="1" hangingPunct="1"/>
            <a:r>
              <a:rPr lang="en-US" dirty="0" smtClean="0"/>
              <a:t>Communication: It's </a:t>
            </a:r>
            <a:r>
              <a:rPr lang="en-US" dirty="0"/>
              <a:t>a matter of the language that is available to the person trying to express his/her feelings.  It's also a matter of the language available to the person receiving the information.  Without that a real breakdown in communication can occur, only adding more frustration to a person who is already frustrated.</a:t>
            </a:r>
            <a:endParaRPr lang="en-US" dirty="0" smtClean="0"/>
          </a:p>
          <a:p>
            <a:pPr eaLnBrk="1" hangingPunct="1"/>
            <a:r>
              <a:rPr lang="en-US" b="1" dirty="0" smtClean="0"/>
              <a:t>Family</a:t>
            </a:r>
            <a:r>
              <a:rPr lang="en-US" dirty="0" smtClean="0"/>
              <a:t> – it is estimated that approximately 90% of children who are Deaf are born into hearing families. Of that 90%, it is estimated that approximately 2% of the parents learn sign language well enough to communicate effectively with their Deaf child. Often one member of the family takes on the role of “family interpreter” (usually the mother or a sibling) and serves as the link between the Deaf child and the other members of the family</a:t>
            </a:r>
            <a:r>
              <a:rPr lang="en-US" dirty="0"/>
              <a:t>. One study found that deaf boys were three times more likely and deaf girls twice as likely to report sexual abuse, compared to children who could hear.</a:t>
            </a:r>
          </a:p>
          <a:p>
            <a:pPr eaLnBrk="1" hangingPunct="1"/>
            <a:r>
              <a:rPr lang="en-US" dirty="0"/>
              <a:t>Researchers found that deaf children who cannot make themselves understood within their family are four times more likely to have mental health disorders and more likely to suffer mistreatment at school than deaf children who can communicate with their family members</a:t>
            </a:r>
          </a:p>
          <a:p>
            <a:r>
              <a:rPr lang="en-US" b="1" dirty="0" smtClean="0"/>
              <a:t>School</a:t>
            </a:r>
            <a:r>
              <a:rPr lang="en-US" dirty="0" smtClean="0"/>
              <a:t> – teachers (if they sign) and school interpreters are often not Native Language users. </a:t>
            </a:r>
            <a:endParaRPr lang="en-US" dirty="0"/>
          </a:p>
          <a:p>
            <a:r>
              <a:rPr lang="en-US" b="1" dirty="0" smtClean="0"/>
              <a:t>Friends</a:t>
            </a:r>
            <a:r>
              <a:rPr lang="en-US" dirty="0" smtClean="0"/>
              <a:t> – it’s a hearing world. Deaf children often do not live very close together and neighborhood friends will often be hearing.</a:t>
            </a:r>
          </a:p>
          <a:p>
            <a:r>
              <a:rPr lang="en-US" b="1" dirty="0" smtClean="0"/>
              <a:t>Work</a:t>
            </a:r>
            <a:r>
              <a:rPr lang="en-US" dirty="0" smtClean="0"/>
              <a:t> – most bosses and coworkers will be hearing. Can be left out of crucial information on how to improve job performance, opportunities for advancement, even socialization opportunities – gossiping around the water cooler.</a:t>
            </a:r>
          </a:p>
          <a:p>
            <a:r>
              <a:rPr lang="en-US" b="1" dirty="0" smtClean="0"/>
              <a:t>Media</a:t>
            </a:r>
            <a:r>
              <a:rPr lang="en-US" dirty="0" smtClean="0"/>
              <a:t> – many YouTube videos are not captioned, if they are – the captions are not accurate. Talk about Netflix, newscasts, emergency broadcasts.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24525A2-83F2-4D03-B5A9-B28B1BE5A1EB}" type="slidenum">
              <a:rPr lang="en-US" smtClean="0"/>
              <a:pPr>
                <a:defRPr/>
              </a:pPr>
              <a:t>3</a:t>
            </a:fld>
            <a:endParaRPr lang="en-US"/>
          </a:p>
        </p:txBody>
      </p:sp>
    </p:spTree>
    <p:extLst>
      <p:ext uri="{BB962C8B-B14F-4D97-AF65-F5344CB8AC3E}">
        <p14:creationId xmlns:p14="http://schemas.microsoft.com/office/powerpoint/2010/main" val="822602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6425"/>
            <a:ext cx="6629400" cy="4575175"/>
          </a:xfrm>
        </p:spPr>
        <p:txBody>
          <a:bodyPr/>
          <a:lstStyle/>
          <a:p>
            <a:r>
              <a:rPr lang="en-US" b="1" dirty="0" smtClean="0">
                <a:solidFill>
                  <a:srgbClr val="C00000"/>
                </a:solidFill>
              </a:rPr>
              <a:t>Eve</a:t>
            </a:r>
          </a:p>
          <a:p>
            <a:r>
              <a:rPr lang="en-US" dirty="0" smtClean="0"/>
              <a:t>No hearing loss is the same:</a:t>
            </a:r>
          </a:p>
          <a:p>
            <a:pPr marL="628650" lvl="1" indent="-171450">
              <a:buFont typeface="Arial" pitchFamily="34" charset="0"/>
              <a:buChar char="•"/>
            </a:pPr>
            <a:r>
              <a:rPr lang="en-US" dirty="0" smtClean="0"/>
              <a:t>Mild</a:t>
            </a:r>
          </a:p>
          <a:p>
            <a:pPr marL="628650" lvl="1" indent="-171450">
              <a:buFont typeface="Arial" pitchFamily="34" charset="0"/>
              <a:buChar char="•"/>
            </a:pPr>
            <a:r>
              <a:rPr lang="en-US" dirty="0" smtClean="0"/>
              <a:t>Moderate</a:t>
            </a:r>
          </a:p>
          <a:p>
            <a:pPr marL="628650" lvl="1" indent="-171450">
              <a:buFont typeface="Arial" pitchFamily="34" charset="0"/>
              <a:buChar char="•"/>
            </a:pPr>
            <a:r>
              <a:rPr lang="en-US" dirty="0" smtClean="0"/>
              <a:t>Severe</a:t>
            </a:r>
          </a:p>
          <a:p>
            <a:pPr marL="628650" lvl="1" indent="-171450">
              <a:buFont typeface="Arial" pitchFamily="34" charset="0"/>
              <a:buChar char="•"/>
            </a:pPr>
            <a:r>
              <a:rPr lang="en-US" dirty="0" smtClean="0"/>
              <a:t>Profound</a:t>
            </a:r>
          </a:p>
          <a:p>
            <a:pPr marL="628650" lvl="1" indent="-171450">
              <a:buFont typeface="Arial" pitchFamily="34" charset="0"/>
              <a:buChar char="•"/>
            </a:pPr>
            <a:r>
              <a:rPr lang="en-US" dirty="0" smtClean="0"/>
              <a:t>Degree of Sound Discrimination</a:t>
            </a:r>
          </a:p>
          <a:p>
            <a:r>
              <a:rPr lang="en-US" dirty="0" smtClean="0"/>
              <a:t>Method of Communication</a:t>
            </a:r>
          </a:p>
          <a:p>
            <a:pPr marL="628650" lvl="1" indent="-171450">
              <a:buFont typeface="Arial" pitchFamily="34" charset="0"/>
              <a:buChar char="•"/>
            </a:pPr>
            <a:r>
              <a:rPr lang="en-US" dirty="0" smtClean="0"/>
              <a:t>Oral</a:t>
            </a:r>
          </a:p>
          <a:p>
            <a:pPr marL="628650" lvl="1" indent="-171450">
              <a:buFont typeface="Arial" pitchFamily="34" charset="0"/>
              <a:buChar char="•"/>
            </a:pPr>
            <a:r>
              <a:rPr lang="en-US" dirty="0" smtClean="0"/>
              <a:t>Signed English</a:t>
            </a:r>
          </a:p>
          <a:p>
            <a:pPr marL="628650" lvl="1" indent="-171450">
              <a:buFont typeface="Arial" pitchFamily="34" charset="0"/>
              <a:buChar char="•"/>
            </a:pPr>
            <a:r>
              <a:rPr lang="en-US" dirty="0" smtClean="0"/>
              <a:t>Total Communication</a:t>
            </a:r>
          </a:p>
          <a:p>
            <a:pPr marL="628650" lvl="1" indent="-171450">
              <a:buFont typeface="Arial" pitchFamily="34" charset="0"/>
              <a:buChar char="•"/>
            </a:pPr>
            <a:r>
              <a:rPr lang="en-US" dirty="0" smtClean="0"/>
              <a:t>PSE</a:t>
            </a:r>
          </a:p>
          <a:p>
            <a:pPr marL="628650" lvl="1" indent="-171450">
              <a:buFont typeface="Arial" pitchFamily="34" charset="0"/>
              <a:buChar char="•"/>
            </a:pPr>
            <a:r>
              <a:rPr lang="en-US" dirty="0" smtClean="0"/>
              <a:t>ASL</a:t>
            </a:r>
          </a:p>
          <a:p>
            <a:pPr marL="628650" lvl="1" indent="-171450">
              <a:buFont typeface="Arial" pitchFamily="34" charset="0"/>
              <a:buChar char="•"/>
            </a:pPr>
            <a:r>
              <a:rPr lang="en-US" dirty="0" smtClean="0"/>
              <a:t>Home Signs</a:t>
            </a:r>
          </a:p>
          <a:p>
            <a:pPr marL="628650" lvl="1" indent="-171450">
              <a:buFont typeface="Arial" pitchFamily="34" charset="0"/>
              <a:buChar char="•"/>
            </a:pPr>
            <a:r>
              <a:rPr lang="en-US" dirty="0" smtClean="0"/>
              <a:t>None</a:t>
            </a:r>
          </a:p>
          <a:p>
            <a:r>
              <a:rPr lang="en-US" dirty="0" smtClean="0"/>
              <a:t>Types of aids – bilateral or only in one ear</a:t>
            </a:r>
          </a:p>
          <a:p>
            <a:pPr marL="628650" lvl="1" indent="-171450">
              <a:buFont typeface="Arial" pitchFamily="34" charset="0"/>
              <a:buChar char="•"/>
            </a:pPr>
            <a:r>
              <a:rPr lang="en-US" dirty="0" smtClean="0"/>
              <a:t>Hearing aids (behind the ear, in the ear, implantable models, bone conducting)</a:t>
            </a:r>
          </a:p>
          <a:p>
            <a:pPr marL="628650" lvl="1" indent="-171450">
              <a:buFont typeface="Arial" pitchFamily="34" charset="0"/>
              <a:buChar char="•"/>
            </a:pPr>
            <a:r>
              <a:rPr lang="en-US" dirty="0" smtClean="0"/>
              <a:t>Cochlear Implants – how soon and how successful</a:t>
            </a:r>
          </a:p>
          <a:p>
            <a:pPr marL="628650" lvl="1" indent="-171450">
              <a:buFont typeface="Arial" pitchFamily="34" charset="0"/>
              <a:buChar char="•"/>
            </a:pPr>
            <a:r>
              <a:rPr lang="en-US" dirty="0" smtClean="0"/>
              <a:t>Use of other Assistive Listening Devices</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824525A2-83F2-4D03-B5A9-B28B1BE5A1EB}" type="slidenum">
              <a:rPr lang="en-US" smtClean="0"/>
              <a:pPr>
                <a:defRPr/>
              </a:pPr>
              <a:t>4</a:t>
            </a:fld>
            <a:endParaRPr lang="en-US"/>
          </a:p>
        </p:txBody>
      </p:sp>
    </p:spTree>
    <p:extLst>
      <p:ext uri="{BB962C8B-B14F-4D97-AF65-F5344CB8AC3E}">
        <p14:creationId xmlns:p14="http://schemas.microsoft.com/office/powerpoint/2010/main" val="101508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0D3B79-3117-4C3F-BDD2-A66A0511BACA}" type="slidenum">
              <a:rPr lang="en-US" smtClean="0"/>
              <a:pPr/>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b="1" dirty="0" smtClean="0">
                <a:solidFill>
                  <a:srgbClr val="C00000"/>
                </a:solidFill>
              </a:rPr>
              <a:t>EVE</a:t>
            </a:r>
          </a:p>
          <a:p>
            <a:pPr eaLnBrk="1" hangingPunct="1"/>
            <a:r>
              <a:rPr lang="en-US" dirty="0" smtClean="0"/>
              <a:t>Visual Guide to barriers people who are Deaf face when interfacing with Mental Health Services across the country. These are just the top examples of the dichotomy of a Deaf person in a hearing world. </a:t>
            </a:r>
          </a:p>
          <a:p>
            <a:pPr eaLnBrk="1" hangingPunct="1"/>
            <a:r>
              <a:rPr lang="en-US" dirty="0" smtClean="0"/>
              <a:t>Give a brief explanation on each one as they spiral in (must click to start each animation).</a:t>
            </a:r>
          </a:p>
          <a:p>
            <a:pPr eaLnBrk="1" hangingPunct="1"/>
            <a:r>
              <a:rPr lang="en-US" dirty="0" smtClean="0"/>
              <a:t>1 – Culture</a:t>
            </a:r>
          </a:p>
          <a:p>
            <a:pPr eaLnBrk="1" hangingPunct="1"/>
            <a:r>
              <a:rPr lang="en-US" dirty="0" smtClean="0"/>
              <a:t>2 – Language</a:t>
            </a:r>
          </a:p>
          <a:p>
            <a:pPr eaLnBrk="1" hangingPunct="1"/>
            <a:r>
              <a:rPr lang="en-US" dirty="0" smtClean="0"/>
              <a:t>3 – Social Isolation</a:t>
            </a:r>
          </a:p>
          <a:p>
            <a:pPr eaLnBrk="1" hangingPunct="1"/>
            <a:r>
              <a:rPr lang="en-US" dirty="0" smtClean="0"/>
              <a:t>4 – Vulnerable Targets for Abuse</a:t>
            </a:r>
          </a:p>
          <a:p>
            <a:pPr eaLnBrk="1" hangingPunct="1"/>
            <a:r>
              <a:rPr lang="en-US" dirty="0" smtClean="0"/>
              <a:t>5 – Incidental Learning</a:t>
            </a:r>
          </a:p>
          <a:p>
            <a:pPr eaLnBrk="1" hangingPunct="1"/>
            <a:r>
              <a:rPr lang="en-US" dirty="0" smtClean="0"/>
              <a:t>6 – High Unemployment</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C00000"/>
                </a:solidFill>
              </a:rPr>
              <a:t>EVE</a:t>
            </a:r>
          </a:p>
          <a:p>
            <a:r>
              <a:rPr lang="en-US" dirty="0" smtClean="0"/>
              <a:t>Tell story of Deaf</a:t>
            </a:r>
            <a:r>
              <a:rPr lang="en-US" baseline="0" dirty="0" smtClean="0"/>
              <a:t> man seeking help for depression who ended up labeled as a risk to himself and others by the admitting nurse who interviewed without an interpreter. The man’s frustration mounted as his repeated requests for an interpreter were misunderstood by the admitting nurse, thus his requests were ignored. He was held without access to interpreting services for six weeks. Once an interpreter was provided, he was released within three hours. He left the facility and did not seek further assistance. This not only impacts him, but other people in the Deaf community who will not seek help for fear that this may happen to them!</a:t>
            </a:r>
          </a:p>
          <a:p>
            <a:r>
              <a:rPr lang="en-US" baseline="0" dirty="0" smtClean="0"/>
              <a:t>Highlight the significance of the picture in the background. Handcuffs is perceived in the Deaf Community like tape over the mouth.</a:t>
            </a:r>
            <a:endParaRPr lang="en-US" dirty="0"/>
          </a:p>
        </p:txBody>
      </p:sp>
      <p:sp>
        <p:nvSpPr>
          <p:cNvPr id="4" name="Slide Number Placeholder 3"/>
          <p:cNvSpPr>
            <a:spLocks noGrp="1"/>
          </p:cNvSpPr>
          <p:nvPr>
            <p:ph type="sldNum" sz="quarter" idx="10"/>
          </p:nvPr>
        </p:nvSpPr>
        <p:spPr/>
        <p:txBody>
          <a:bodyPr/>
          <a:lstStyle/>
          <a:p>
            <a:pPr>
              <a:defRPr/>
            </a:pPr>
            <a:fld id="{824525A2-83F2-4D03-B5A9-B28B1BE5A1EB}" type="slidenum">
              <a:rPr lang="en-US" smtClean="0"/>
              <a:pPr>
                <a:defRPr/>
              </a:pPr>
              <a:t>6</a:t>
            </a:fld>
            <a:endParaRPr lang="en-US"/>
          </a:p>
        </p:txBody>
      </p:sp>
    </p:spTree>
    <p:extLst>
      <p:ext uri="{BB962C8B-B14F-4D97-AF65-F5344CB8AC3E}">
        <p14:creationId xmlns:p14="http://schemas.microsoft.com/office/powerpoint/2010/main" val="22300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b="1" dirty="0" smtClean="0">
                <a:solidFill>
                  <a:srgbClr val="C00000"/>
                </a:solidFill>
              </a:rPr>
              <a:t>EVE</a:t>
            </a:r>
          </a:p>
          <a:p>
            <a:pPr>
              <a:defRPr/>
            </a:pPr>
            <a:r>
              <a:rPr lang="en-US" dirty="0" smtClean="0"/>
              <a:t>Not just a single “signing” counselor. </a:t>
            </a:r>
            <a:endParaRPr lang="en-US" dirty="0"/>
          </a:p>
          <a:p>
            <a:pPr>
              <a:defRPr/>
            </a:pPr>
            <a:r>
              <a:rPr lang="en-US" dirty="0" smtClean="0"/>
              <a:t>Talk about the limitations of just using interpreters</a:t>
            </a:r>
          </a:p>
          <a:p>
            <a:pPr marL="171450" indent="-171450">
              <a:buFont typeface="Arial" pitchFamily="34" charset="0"/>
              <a:buChar char="•"/>
              <a:defRPr/>
            </a:pPr>
            <a:r>
              <a:rPr lang="en-US" dirty="0" smtClean="0"/>
              <a:t>Don’t have the knowledge or perspective of the professional</a:t>
            </a:r>
          </a:p>
          <a:p>
            <a:pPr marL="171450" indent="-171450">
              <a:buFont typeface="Arial" pitchFamily="34" charset="0"/>
              <a:buChar char="•"/>
              <a:defRPr/>
            </a:pPr>
            <a:r>
              <a:rPr lang="en-US" dirty="0" smtClean="0"/>
              <a:t>They are not substitute for genuine understanding of Deaf culture, the Deaf experience</a:t>
            </a:r>
          </a:p>
          <a:p>
            <a:pPr marL="171450" indent="-171450">
              <a:buFont typeface="Arial" pitchFamily="34" charset="0"/>
              <a:buChar char="•"/>
              <a:defRPr/>
            </a:pPr>
            <a:r>
              <a:rPr lang="en-US" dirty="0" smtClean="0"/>
              <a:t>May not always be a match for the patient’s language</a:t>
            </a:r>
          </a:p>
          <a:p>
            <a:pPr marL="171450" indent="-171450">
              <a:buFont typeface="Arial" pitchFamily="34" charset="0"/>
              <a:buChar char="•"/>
              <a:defRPr/>
            </a:pPr>
            <a:r>
              <a:rPr lang="en-US" dirty="0" smtClean="0"/>
              <a:t>Small Deaf Community – patient may experience discomfort with using interpreter they see in personal or work life.</a:t>
            </a:r>
          </a:p>
          <a:p>
            <a:pPr>
              <a:defRPr/>
            </a:pPr>
            <a:r>
              <a:rPr lang="en-US" dirty="0" smtClean="0"/>
              <a:t>Reduces liability for misdiagnosis</a:t>
            </a:r>
          </a:p>
          <a:p>
            <a:pPr>
              <a:defRPr/>
            </a:pPr>
            <a:r>
              <a:rPr lang="en-US" dirty="0" smtClean="0"/>
              <a:t>Allows the services to be focused on the mental health issues of the patient instead of the attending to the communication barriers.</a:t>
            </a:r>
          </a:p>
          <a:p>
            <a:pPr marL="171450" indent="-171450">
              <a:buFont typeface="Arial" pitchFamily="34" charset="0"/>
              <a:buChar char="•"/>
              <a:defRPr/>
            </a:pPr>
            <a:r>
              <a:rPr lang="en-US" dirty="0" smtClean="0"/>
              <a:t>Reduced ER visits</a:t>
            </a:r>
          </a:p>
          <a:p>
            <a:pPr marL="171450" indent="-171450">
              <a:buFont typeface="Arial" pitchFamily="34" charset="0"/>
              <a:buChar char="•"/>
              <a:defRPr/>
            </a:pPr>
            <a:r>
              <a:rPr lang="en-US" dirty="0" smtClean="0"/>
              <a:t>Repeated hospitalizations reduced</a:t>
            </a:r>
          </a:p>
          <a:p>
            <a:pPr marL="171450" indent="-171450">
              <a:buFont typeface="Arial" pitchFamily="34" charset="0"/>
              <a:buChar char="•"/>
              <a:defRPr/>
            </a:pPr>
            <a:r>
              <a:rPr lang="en-US" dirty="0" smtClean="0"/>
              <a:t>“Chronic” clients can be seen short-term &amp; in less restrictive settings</a:t>
            </a:r>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7955D8-9602-490A-8882-47A7825745F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US" b="1" dirty="0" smtClean="0">
                <a:solidFill>
                  <a:srgbClr val="C00000"/>
                </a:solidFill>
              </a:rPr>
              <a:t>Denise</a:t>
            </a:r>
          </a:p>
          <a:p>
            <a:endParaRPr lang="en-US" b="1" dirty="0">
              <a:solidFill>
                <a:srgbClr val="C00000"/>
              </a:solidFill>
            </a:endParaRPr>
          </a:p>
          <a:p>
            <a:r>
              <a:rPr lang="en-US" dirty="0" smtClean="0"/>
              <a:t>To highlight a personal experience with how Deaf and Hard of Hearing people do not get the messages created by hearing systems, Denise will share her personal story about the egg commercial. </a:t>
            </a:r>
          </a:p>
          <a:p>
            <a:r>
              <a:rPr lang="en-US" dirty="0"/>
              <a:t>Here is my story: I remember a commercial I saw when I was a teenager that could have provided valuable information, but whose message I missed because it was not captioned. In the commercial, a woman was talking and cooking fried eggs. I assumed that this woman was trying to sell eggs. I thought the eggs looked good and it made me hungry (again remember I did not have the closed-caption decoder box and I cannot hear). However, many years later I realized that this commercial was not about selling eggs. In fact, this commercial was trying to educate the community that these frying eggs are like cooking your brain when you are using drugs. I was very upset about the missed valuable lesson that I could have learned. If I had understood the commercial, I could have asked my parents for more information about what drugs are. I ended up using drugs in college for a few years.</a:t>
            </a:r>
          </a:p>
          <a:p>
            <a:endParaRPr lang="en-US" dirty="0" smtClean="0"/>
          </a:p>
        </p:txBody>
      </p:sp>
      <p:sp>
        <p:nvSpPr>
          <p:cNvPr id="39940"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7C13C0-C09A-4403-B56E-B16D6D6114FB}"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rgbClr val="C00000"/>
                </a:solidFill>
              </a:rPr>
              <a:t>Denise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Working together to</a:t>
            </a:r>
            <a:r>
              <a:rPr lang="en-US" baseline="0" dirty="0" smtClean="0"/>
              <a:t> </a:t>
            </a:r>
            <a:r>
              <a:rPr lang="en-US" dirty="0" smtClean="0"/>
              <a:t>pull the current state of affairs back from the edge of the cliff. </a:t>
            </a:r>
          </a:p>
          <a:p>
            <a:pPr>
              <a:defRPr/>
            </a:pPr>
            <a:r>
              <a:rPr lang="en-US" dirty="0" smtClean="0"/>
              <a:t>Members include reps from: </a:t>
            </a:r>
          </a:p>
          <a:p>
            <a:pPr marL="171450" indent="-171450">
              <a:buFont typeface="Arial" pitchFamily="34" charset="0"/>
              <a:buChar char="•"/>
              <a:defRPr/>
            </a:pPr>
            <a:r>
              <a:rPr lang="en-US" dirty="0" smtClean="0"/>
              <a:t>ODHH</a:t>
            </a:r>
          </a:p>
          <a:p>
            <a:pPr marL="171450" indent="-171450">
              <a:buFont typeface="Arial" pitchFamily="34" charset="0"/>
              <a:buChar char="•"/>
              <a:defRPr/>
            </a:pPr>
            <a:r>
              <a:rPr lang="en-US" dirty="0" smtClean="0"/>
              <a:t>Mental Health America of Wisconsin</a:t>
            </a:r>
          </a:p>
          <a:p>
            <a:pPr marL="171450" indent="-171450">
              <a:buFont typeface="Arial" pitchFamily="34" charset="0"/>
              <a:buChar char="•"/>
              <a:defRPr/>
            </a:pPr>
            <a:r>
              <a:rPr lang="en-US" dirty="0" err="1" smtClean="0"/>
              <a:t>IndependenceFirst</a:t>
            </a:r>
            <a:endParaRPr lang="en-US" dirty="0" smtClean="0"/>
          </a:p>
          <a:p>
            <a:pPr marL="171450" indent="-171450">
              <a:buFont typeface="Arial" pitchFamily="34" charset="0"/>
              <a:buChar char="•"/>
              <a:defRPr/>
            </a:pPr>
            <a:r>
              <a:rPr lang="en-US" dirty="0"/>
              <a:t>Wisconsin Coalition of Independent Living Centers, Inc.</a:t>
            </a:r>
            <a:endParaRPr lang="en-US" dirty="0" smtClean="0"/>
          </a:p>
          <a:p>
            <a:pPr marL="171450" indent="-171450">
              <a:buFont typeface="Arial" pitchFamily="34" charset="0"/>
              <a:buChar char="•"/>
              <a:defRPr/>
            </a:pPr>
            <a:r>
              <a:rPr lang="en-US" dirty="0" smtClean="0"/>
              <a:t>DHS Division of Mental Health &amp; Substance Abuse Services</a:t>
            </a:r>
          </a:p>
          <a:p>
            <a:pPr marL="171450" indent="-171450">
              <a:buFont typeface="Arial" pitchFamily="34" charset="0"/>
              <a:buChar char="•"/>
              <a:defRPr/>
            </a:pPr>
            <a:r>
              <a:rPr lang="en-US" dirty="0" smtClean="0"/>
              <a:t>UW Hospitals &amp; Clinics</a:t>
            </a:r>
          </a:p>
          <a:p>
            <a:pPr marL="171450" indent="-171450">
              <a:buFont typeface="Arial" pitchFamily="34" charset="0"/>
              <a:buChar char="•"/>
              <a:defRPr/>
            </a:pPr>
            <a:r>
              <a:rPr lang="en-US" dirty="0" smtClean="0"/>
              <a:t>Deaf Unity</a:t>
            </a:r>
          </a:p>
          <a:p>
            <a:pPr marL="171450" indent="-171450">
              <a:buFont typeface="Arial" pitchFamily="34" charset="0"/>
              <a:buChar char="•"/>
              <a:defRPr/>
            </a:pPr>
            <a:r>
              <a:rPr lang="en-US" dirty="0" smtClean="0"/>
              <a:t>WESP-DHH</a:t>
            </a:r>
          </a:p>
          <a:p>
            <a:pPr marL="171450" indent="-171450">
              <a:buFont typeface="Arial" pitchFamily="34" charset="0"/>
              <a:buChar char="•"/>
              <a:defRPr/>
            </a:pPr>
            <a:r>
              <a:rPr lang="en-US" dirty="0" smtClean="0"/>
              <a:t>WAD</a:t>
            </a:r>
          </a:p>
          <a:p>
            <a:pPr marL="171450" indent="-171450">
              <a:buFont typeface="Arial" pitchFamily="34" charset="0"/>
              <a:buChar char="•"/>
              <a:defRPr/>
            </a:pPr>
            <a:r>
              <a:rPr lang="en-US" dirty="0" smtClean="0"/>
              <a:t>Community Representatives</a:t>
            </a:r>
          </a:p>
          <a:p>
            <a:pPr marL="171450" indent="-171450">
              <a:buFont typeface="Arial" pitchFamily="34" charset="0"/>
              <a:buChar char="•"/>
              <a:defRPr/>
            </a:pPr>
            <a:r>
              <a:rPr lang="en-US" dirty="0" smtClean="0"/>
              <a:t>Family Members</a:t>
            </a:r>
          </a:p>
          <a:p>
            <a:pPr marL="171450" indent="-171450">
              <a:buFont typeface="Arial" pitchFamily="34" charset="0"/>
              <a:buChar char="•"/>
              <a:defRPr/>
            </a:pPr>
            <a:r>
              <a:rPr lang="en-US" dirty="0" smtClean="0"/>
              <a:t>Sign Language Interpreters</a:t>
            </a:r>
          </a:p>
          <a:p>
            <a:pPr>
              <a:defRPr/>
            </a:pPr>
            <a:endParaRPr lang="en-US" dirty="0" smtClean="0"/>
          </a:p>
        </p:txBody>
      </p:sp>
      <p:sp>
        <p:nvSpPr>
          <p:cNvPr id="3072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C26622-361A-4BFB-A4BE-A93B943FE6F9}"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grpSp>
      <p:sp>
        <p:nvSpPr>
          <p:cNvPr id="33804"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noProof="0" smtClean="0"/>
              <a:t>Click to edit Master title style</a:t>
            </a:r>
          </a:p>
        </p:txBody>
      </p:sp>
      <p:sp>
        <p:nvSpPr>
          <p:cNvPr id="33805"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noProof="0" smtClean="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DFFECAC5-C760-4CA9-8F59-399F3B7DC4DA}" type="slidenum">
              <a:rPr lang="en-US"/>
              <a:pPr>
                <a:defRPr/>
              </a:pPr>
              <a:t>‹#›</a:t>
            </a:fld>
            <a:endParaRPr lang="en-US"/>
          </a:p>
        </p:txBody>
      </p:sp>
    </p:spTree>
    <p:extLst>
      <p:ext uri="{BB962C8B-B14F-4D97-AF65-F5344CB8AC3E}">
        <p14:creationId xmlns:p14="http://schemas.microsoft.com/office/powerpoint/2010/main" val="252889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4DDCB8E-5041-4CE0-BE4C-1E07C6B459E3}" type="slidenum">
              <a:rPr lang="en-US"/>
              <a:pPr>
                <a:defRPr/>
              </a:pPr>
              <a:t>‹#›</a:t>
            </a:fld>
            <a:endParaRPr lang="en-US"/>
          </a:p>
        </p:txBody>
      </p:sp>
    </p:spTree>
    <p:extLst>
      <p:ext uri="{BB962C8B-B14F-4D97-AF65-F5344CB8AC3E}">
        <p14:creationId xmlns:p14="http://schemas.microsoft.com/office/powerpoint/2010/main" val="300592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4B7FA0F-0019-4C7A-87AD-041B05DDB015}" type="slidenum">
              <a:rPr lang="en-US"/>
              <a:pPr>
                <a:defRPr/>
              </a:pPr>
              <a:t>‹#›</a:t>
            </a:fld>
            <a:endParaRPr lang="en-US"/>
          </a:p>
        </p:txBody>
      </p:sp>
    </p:spTree>
    <p:extLst>
      <p:ext uri="{BB962C8B-B14F-4D97-AF65-F5344CB8AC3E}">
        <p14:creationId xmlns:p14="http://schemas.microsoft.com/office/powerpoint/2010/main" val="210933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B8AC1C9-D89E-4351-AB90-3613407CDDC2}" type="slidenum">
              <a:rPr lang="en-US"/>
              <a:pPr>
                <a:defRPr/>
              </a:pPr>
              <a:t>‹#›</a:t>
            </a:fld>
            <a:endParaRPr lang="en-US"/>
          </a:p>
        </p:txBody>
      </p:sp>
    </p:spTree>
    <p:extLst>
      <p:ext uri="{BB962C8B-B14F-4D97-AF65-F5344CB8AC3E}">
        <p14:creationId xmlns:p14="http://schemas.microsoft.com/office/powerpoint/2010/main" val="97905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1762760-2B28-4DC9-B5C6-3F1FEAFD103B}" type="slidenum">
              <a:rPr lang="en-US"/>
              <a:pPr>
                <a:defRPr/>
              </a:pPr>
              <a:t>‹#›</a:t>
            </a:fld>
            <a:endParaRPr lang="en-US"/>
          </a:p>
        </p:txBody>
      </p:sp>
    </p:spTree>
    <p:extLst>
      <p:ext uri="{BB962C8B-B14F-4D97-AF65-F5344CB8AC3E}">
        <p14:creationId xmlns:p14="http://schemas.microsoft.com/office/powerpoint/2010/main" val="70207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E933945-F51C-4062-94C4-6E6FA83E3E31}" type="slidenum">
              <a:rPr lang="en-US"/>
              <a:pPr>
                <a:defRPr/>
              </a:pPr>
              <a:t>‹#›</a:t>
            </a:fld>
            <a:endParaRPr lang="en-US"/>
          </a:p>
        </p:txBody>
      </p:sp>
    </p:spTree>
    <p:extLst>
      <p:ext uri="{BB962C8B-B14F-4D97-AF65-F5344CB8AC3E}">
        <p14:creationId xmlns:p14="http://schemas.microsoft.com/office/powerpoint/2010/main" val="76410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DEF4AD4C-90DD-45DE-88A9-28E6D1254DB1}" type="slidenum">
              <a:rPr lang="en-US"/>
              <a:pPr>
                <a:defRPr/>
              </a:pPr>
              <a:t>‹#›</a:t>
            </a:fld>
            <a:endParaRPr lang="en-US"/>
          </a:p>
        </p:txBody>
      </p:sp>
    </p:spTree>
    <p:extLst>
      <p:ext uri="{BB962C8B-B14F-4D97-AF65-F5344CB8AC3E}">
        <p14:creationId xmlns:p14="http://schemas.microsoft.com/office/powerpoint/2010/main" val="2117814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D78FDE7-3D30-48F9-AA14-4CC9B5F1F4CE}" type="slidenum">
              <a:rPr lang="en-US"/>
              <a:pPr>
                <a:defRPr/>
              </a:pPr>
              <a:t>‹#›</a:t>
            </a:fld>
            <a:endParaRPr lang="en-US"/>
          </a:p>
        </p:txBody>
      </p:sp>
    </p:spTree>
    <p:extLst>
      <p:ext uri="{BB962C8B-B14F-4D97-AF65-F5344CB8AC3E}">
        <p14:creationId xmlns:p14="http://schemas.microsoft.com/office/powerpoint/2010/main" val="268042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E2E6F55-BE18-47AC-A95C-37DA572E1FA2}" type="slidenum">
              <a:rPr lang="en-US"/>
              <a:pPr>
                <a:defRPr/>
              </a:pPr>
              <a:t>‹#›</a:t>
            </a:fld>
            <a:endParaRPr lang="en-US"/>
          </a:p>
        </p:txBody>
      </p:sp>
    </p:spTree>
    <p:extLst>
      <p:ext uri="{BB962C8B-B14F-4D97-AF65-F5344CB8AC3E}">
        <p14:creationId xmlns:p14="http://schemas.microsoft.com/office/powerpoint/2010/main" val="51033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93C3821-3938-4C85-9525-49AE5A04DD36}" type="slidenum">
              <a:rPr lang="en-US"/>
              <a:pPr>
                <a:defRPr/>
              </a:pPr>
              <a:t>‹#›</a:t>
            </a:fld>
            <a:endParaRPr lang="en-US"/>
          </a:p>
        </p:txBody>
      </p:sp>
    </p:spTree>
    <p:extLst>
      <p:ext uri="{BB962C8B-B14F-4D97-AF65-F5344CB8AC3E}">
        <p14:creationId xmlns:p14="http://schemas.microsoft.com/office/powerpoint/2010/main" val="2597339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9849BC02-D6EE-47E3-8B04-60E357B98B4A}" type="slidenum">
              <a:rPr lang="en-US"/>
              <a:pPr>
                <a:defRPr/>
              </a:pPr>
              <a:t>‹#›</a:t>
            </a:fld>
            <a:endParaRPr lang="en-US"/>
          </a:p>
        </p:txBody>
      </p:sp>
    </p:spTree>
    <p:extLst>
      <p:ext uri="{BB962C8B-B14F-4D97-AF65-F5344CB8AC3E}">
        <p14:creationId xmlns:p14="http://schemas.microsoft.com/office/powerpoint/2010/main" val="3467462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7"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32778"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32779"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E56C292-B910-4814-8501-876D3F9A71FC}"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3276600"/>
            <a:ext cx="7772400" cy="2771775"/>
          </a:xfrm>
        </p:spPr>
        <p:txBody>
          <a:bodyPr/>
          <a:lstStyle/>
          <a:p>
            <a:pPr eaLnBrk="1" hangingPunct="1"/>
            <a:r>
              <a:rPr lang="en-US" dirty="0"/>
              <a:t>An Action Plan: Addressing Mental Health and Substance Abuse Needs for the Deaf and Hard of Hearing</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Vision</a:t>
            </a:r>
            <a:endParaRPr lang="en-US" dirty="0"/>
          </a:p>
        </p:txBody>
      </p:sp>
      <p:sp>
        <p:nvSpPr>
          <p:cNvPr id="3" name="Content Placeholder 2"/>
          <p:cNvSpPr>
            <a:spLocks noGrp="1"/>
          </p:cNvSpPr>
          <p:nvPr>
            <p:ph idx="1"/>
          </p:nvPr>
        </p:nvSpPr>
        <p:spPr>
          <a:xfrm>
            <a:off x="152400" y="2133600"/>
            <a:ext cx="5562600" cy="4530725"/>
          </a:xfrm>
        </p:spPr>
        <p:txBody>
          <a:bodyPr/>
          <a:lstStyle/>
          <a:p>
            <a:pPr marL="0" indent="0">
              <a:buNone/>
            </a:pPr>
            <a:r>
              <a:rPr lang="en-US" dirty="0" smtClean="0"/>
              <a:t>People of all ages who are deaf, deaf blind or hard of hearing receive needed mental health and substance abuse services that result in recovery and optimal individual quality of life. </a:t>
            </a:r>
          </a:p>
          <a:p>
            <a:endParaRPr lang="en-US" dirty="0"/>
          </a:p>
        </p:txBody>
      </p:sp>
      <p:pic>
        <p:nvPicPr>
          <p:cNvPr id="55300" name="Picture 4" descr="C:\Users\KaplaML\AppData\Local\Microsoft\Windows\Temporary Internet Files\Content.IE5\UG1BYY44\MC910215899[1].jpg"/>
          <p:cNvPicPr>
            <a:picLocks noChangeAspect="1" noChangeArrowheads="1"/>
          </p:cNvPicPr>
          <p:nvPr/>
        </p:nvPicPr>
        <p:blipFill rotWithShape="1">
          <a:blip r:embed="rId3">
            <a:extLst>
              <a:ext uri="{28A0092B-C50C-407E-A947-70E740481C1C}">
                <a14:useLocalDpi xmlns:a14="http://schemas.microsoft.com/office/drawing/2010/main" val="0"/>
              </a:ext>
            </a:extLst>
          </a:blip>
          <a:srcRect l="17540"/>
          <a:stretch/>
        </p:blipFill>
        <p:spPr bwMode="auto">
          <a:xfrm>
            <a:off x="5867400" y="2133600"/>
            <a:ext cx="3078892"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99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KaplaML\AppData\Local\Microsoft\Windows\Temporary Internet Files\Content.IE5\EATGF4TU\MC900056989[1].wmf"/>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724400" y="34925"/>
            <a:ext cx="4114800" cy="651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p:txBody>
          <a:bodyPr/>
          <a:lstStyle/>
          <a:p>
            <a:r>
              <a:rPr lang="en-US" dirty="0" smtClean="0"/>
              <a:t>Our Objective </a:t>
            </a:r>
          </a:p>
        </p:txBody>
      </p:sp>
      <p:sp>
        <p:nvSpPr>
          <p:cNvPr id="12292" name="Content Placeholder 2"/>
          <p:cNvSpPr>
            <a:spLocks noGrp="1"/>
          </p:cNvSpPr>
          <p:nvPr>
            <p:ph idx="1"/>
          </p:nvPr>
        </p:nvSpPr>
        <p:spPr>
          <a:xfrm>
            <a:off x="533400" y="1905000"/>
            <a:ext cx="8077200" cy="4530725"/>
          </a:xfrm>
        </p:spPr>
        <p:txBody>
          <a:bodyPr/>
          <a:lstStyle/>
          <a:p>
            <a:pPr marL="0" indent="0">
              <a:buNone/>
            </a:pPr>
            <a:r>
              <a:rPr lang="en-US" dirty="0" smtClean="0"/>
              <a:t>Develop a strategic plan defining state-level goals that lead to sustained, aligned and collaborative cross-system partnerships, leadership and action among people who are deaf, deaf-blind and hard of hearing and multiple partners in the mental health and alcohol and substance abuse systems.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6000" fill="hold"/>
                                        <p:tgtEl>
                                          <p:spTgt spid="24578"/>
                                        </p:tgtEl>
                                        <p:attrNameLst>
                                          <p:attrName>ppt_x</p:attrName>
                                        </p:attrNameLst>
                                      </p:cBhvr>
                                      <p:tavLst>
                                        <p:tav tm="0">
                                          <p:val>
                                            <p:strVal val="0-#ppt_w/2"/>
                                          </p:val>
                                        </p:tav>
                                        <p:tav tm="100000">
                                          <p:val>
                                            <p:strVal val="#ppt_x"/>
                                          </p:val>
                                        </p:tav>
                                      </p:tavLst>
                                    </p:anim>
                                    <p:anim calcmode="lin" valueType="num">
                                      <p:cBhvr additive="base">
                                        <p:cTn id="8" dur="60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smtClean="0"/>
              <a:t>Action Plan</a:t>
            </a:r>
            <a:r>
              <a:rPr lang="en-US" smtClean="0"/>
              <a:t>	</a:t>
            </a:r>
          </a:p>
        </p:txBody>
      </p:sp>
      <p:sp>
        <p:nvSpPr>
          <p:cNvPr id="13315" name="Rectangle 3"/>
          <p:cNvSpPr>
            <a:spLocks noGrp="1" noChangeArrowheads="1"/>
          </p:cNvSpPr>
          <p:nvPr>
            <p:ph type="body" idx="1"/>
          </p:nvPr>
        </p:nvSpPr>
        <p:spPr>
          <a:xfrm>
            <a:off x="457200" y="1600200"/>
            <a:ext cx="8229600" cy="4876800"/>
          </a:xfrm>
        </p:spPr>
        <p:txBody>
          <a:bodyPr/>
          <a:lstStyle/>
          <a:p>
            <a:pPr eaLnBrk="1" hangingPunct="1">
              <a:spcAft>
                <a:spcPts val="600"/>
              </a:spcAft>
            </a:pPr>
            <a:r>
              <a:rPr lang="en-US" dirty="0" smtClean="0"/>
              <a:t>Developing Useful Information Resources</a:t>
            </a:r>
          </a:p>
          <a:p>
            <a:pPr eaLnBrk="1" hangingPunct="1">
              <a:spcAft>
                <a:spcPts val="600"/>
              </a:spcAft>
            </a:pPr>
            <a:r>
              <a:rPr lang="en-US" dirty="0" smtClean="0"/>
              <a:t>Addressing Licensing Issues</a:t>
            </a:r>
          </a:p>
          <a:p>
            <a:pPr eaLnBrk="1" hangingPunct="1">
              <a:spcAft>
                <a:spcPts val="600"/>
              </a:spcAft>
            </a:pPr>
            <a:r>
              <a:rPr lang="en-US" dirty="0" smtClean="0"/>
              <a:t>Expanding Utilization of Tele-Health </a:t>
            </a:r>
          </a:p>
          <a:p>
            <a:pPr eaLnBrk="1" hangingPunct="1">
              <a:spcAft>
                <a:spcPts val="600"/>
              </a:spcAft>
            </a:pPr>
            <a:r>
              <a:rPr lang="en-US" dirty="0" smtClean="0"/>
              <a:t>Seeking Financial Resources for Support</a:t>
            </a:r>
          </a:p>
          <a:p>
            <a:pPr eaLnBrk="1" hangingPunct="1">
              <a:spcAft>
                <a:spcPts val="600"/>
              </a:spcAft>
            </a:pPr>
            <a:r>
              <a:rPr lang="en-US" dirty="0" smtClean="0"/>
              <a:t>Representation Opportunities on Key Boards, Councils &amp; Committees</a:t>
            </a:r>
          </a:p>
          <a:p>
            <a:pPr eaLnBrk="1" hangingPunct="1">
              <a:spcAft>
                <a:spcPts val="600"/>
              </a:spcAft>
            </a:pPr>
            <a:r>
              <a:rPr lang="en-US" dirty="0" smtClean="0"/>
              <a:t>Use of Technology to Increase Collaborative Partnership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Developing Information Resources</a:t>
            </a:r>
          </a:p>
        </p:txBody>
      </p:sp>
      <p:sp>
        <p:nvSpPr>
          <p:cNvPr id="14339" name="Content Placeholder 3"/>
          <p:cNvSpPr>
            <a:spLocks noGrp="1"/>
          </p:cNvSpPr>
          <p:nvPr>
            <p:ph idx="1"/>
          </p:nvPr>
        </p:nvSpPr>
        <p:spPr>
          <a:xfrm>
            <a:off x="3810000" y="1600200"/>
            <a:ext cx="4876800" cy="4800600"/>
          </a:xfrm>
        </p:spPr>
        <p:txBody>
          <a:bodyPr/>
          <a:lstStyle/>
          <a:p>
            <a:r>
              <a:rPr lang="en-US" smtClean="0"/>
              <a:t>Trainings &amp; Tool Kits for Professionals and related staff</a:t>
            </a:r>
          </a:p>
          <a:p>
            <a:r>
              <a:rPr lang="en-US" smtClean="0"/>
              <a:t>Educating Deaf, Hard of Hearing &amp; Deaf-Blind Communities</a:t>
            </a:r>
          </a:p>
          <a:p>
            <a:pPr lvl="1"/>
            <a:r>
              <a:rPr lang="en-US" smtClean="0"/>
              <a:t>What is mental health</a:t>
            </a:r>
          </a:p>
          <a:p>
            <a:pPr lvl="1"/>
            <a:r>
              <a:rPr lang="en-US" smtClean="0"/>
              <a:t>Resources available to those in need</a:t>
            </a:r>
          </a:p>
          <a:p>
            <a:endParaRPr lang="en-US" smtClean="0"/>
          </a:p>
          <a:p>
            <a:endParaRPr lang="en-US" smtClean="0"/>
          </a:p>
        </p:txBody>
      </p:sp>
      <p:pic>
        <p:nvPicPr>
          <p:cNvPr id="25605" name="Picture 5"/>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22189" y="2286000"/>
            <a:ext cx="322291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Addressing Licensing Issues</a:t>
            </a:r>
          </a:p>
        </p:txBody>
      </p:sp>
      <p:pic>
        <p:nvPicPr>
          <p:cNvPr id="26627" name="Picture 3" descr="C:\Users\KaplaML\AppData\Local\Microsoft\Windows\Temporary Internet Files\Content.IE5\C99M9RCH\MC900325252[1].wmf"/>
          <p:cNvPicPr>
            <a:picLocks noChangeAspect="1" noChangeArrowheads="1"/>
          </p:cNvPicPr>
          <p:nvPr/>
        </p:nvPicPr>
        <p:blipFill>
          <a:blip r:embed="rId3" cstate="print">
            <a:duotone>
              <a:schemeClr val="accent2">
                <a:shade val="45000"/>
                <a:satMod val="135000"/>
              </a:schemeClr>
              <a:prstClr val="white"/>
            </a:duotone>
            <a:lum bright="40000" contrast="-20000"/>
            <a:extLst>
              <a:ext uri="{28A0092B-C50C-407E-A947-70E740481C1C}">
                <a14:useLocalDpi xmlns:a14="http://schemas.microsoft.com/office/drawing/2010/main" val="0"/>
              </a:ext>
            </a:extLst>
          </a:blip>
          <a:srcRect/>
          <a:stretch>
            <a:fillRect/>
          </a:stretch>
        </p:blipFill>
        <p:spPr bwMode="auto">
          <a:xfrm>
            <a:off x="3200400" y="1524000"/>
            <a:ext cx="5943600" cy="5748877"/>
          </a:xfrm>
          <a:prstGeom prst="rect">
            <a:avLst/>
          </a:prstGeom>
          <a:noFill/>
          <a:extLst>
            <a:ext uri="{909E8E84-426E-40DD-AFC4-6F175D3DCCD1}">
              <a14:hiddenFill xmlns:a14="http://schemas.microsoft.com/office/drawing/2010/main">
                <a:solidFill>
                  <a:srgbClr val="FFFFFF"/>
                </a:solidFill>
              </a14:hiddenFill>
            </a:ext>
          </a:extLst>
        </p:spPr>
      </p:pic>
      <p:sp>
        <p:nvSpPr>
          <p:cNvPr id="15364" name="Content Placeholder 2"/>
          <p:cNvSpPr>
            <a:spLocks noGrp="1"/>
          </p:cNvSpPr>
          <p:nvPr>
            <p:ph idx="1"/>
          </p:nvPr>
        </p:nvSpPr>
        <p:spPr>
          <a:xfrm>
            <a:off x="228600" y="1676400"/>
            <a:ext cx="8229600" cy="4530725"/>
          </a:xfrm>
        </p:spPr>
        <p:txBody>
          <a:bodyPr/>
          <a:lstStyle/>
          <a:p>
            <a:r>
              <a:rPr lang="en-US" dirty="0" smtClean="0"/>
              <a:t>Barriers to Direct Service Providers</a:t>
            </a:r>
          </a:p>
          <a:p>
            <a:pPr lvl="1">
              <a:spcAft>
                <a:spcPts val="1200"/>
              </a:spcAft>
            </a:pPr>
            <a:r>
              <a:rPr lang="en-US" dirty="0" smtClean="0"/>
              <a:t>Inter-State Reciprocity</a:t>
            </a:r>
          </a:p>
          <a:p>
            <a:pPr lvl="1">
              <a:spcAft>
                <a:spcPts val="1200"/>
              </a:spcAft>
            </a:pPr>
            <a:r>
              <a:rPr lang="en-US" dirty="0" smtClean="0"/>
              <a:t>Supervised Hours</a:t>
            </a:r>
          </a:p>
          <a:p>
            <a:pPr lvl="1">
              <a:spcAft>
                <a:spcPts val="1200"/>
              </a:spcAft>
            </a:pPr>
            <a:r>
              <a:rPr lang="en-US" dirty="0" smtClean="0"/>
              <a:t>Accommodations During Testing</a:t>
            </a:r>
          </a:p>
          <a:p>
            <a:pPr lvl="1">
              <a:spcAft>
                <a:spcPts val="1200"/>
              </a:spcAft>
            </a:pPr>
            <a:r>
              <a:rPr lang="en-US" dirty="0" smtClean="0"/>
              <a:t>Challenges to Employment</a:t>
            </a:r>
          </a:p>
          <a:p>
            <a:pPr lvl="1">
              <a:spcAft>
                <a:spcPts val="1200"/>
              </a:spcAft>
            </a:pPr>
            <a:r>
              <a:rPr lang="en-US" dirty="0" err="1" smtClean="0"/>
              <a:t>Telehealth</a:t>
            </a:r>
            <a:r>
              <a:rPr lang="en-US" dirty="0" smtClean="0"/>
              <a:t> Options</a:t>
            </a:r>
          </a:p>
          <a:p>
            <a:pPr lvl="1">
              <a:spcAft>
                <a:spcPts val="1200"/>
              </a:spcAft>
            </a:pPr>
            <a:r>
              <a:rPr lang="en-US" dirty="0" smtClean="0"/>
              <a:t>Interpreters</a:t>
            </a:r>
          </a:p>
          <a:p>
            <a:pPr lvl="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3"/>
          <p:cNvSpPr>
            <a:spLocks noGrp="1"/>
          </p:cNvSpPr>
          <p:nvPr>
            <p:ph idx="1"/>
          </p:nvPr>
        </p:nvSpPr>
        <p:spPr>
          <a:xfrm>
            <a:off x="381000" y="1558925"/>
            <a:ext cx="8229600" cy="4530725"/>
          </a:xfrm>
        </p:spPr>
        <p:txBody>
          <a:bodyPr/>
          <a:lstStyle/>
          <a:p>
            <a:r>
              <a:rPr lang="en-US" smtClean="0"/>
              <a:t>Licensing</a:t>
            </a:r>
          </a:p>
          <a:p>
            <a:r>
              <a:rPr lang="en-US" smtClean="0"/>
              <a:t>Liability &amp; Procedure Guidelines</a:t>
            </a:r>
          </a:p>
          <a:p>
            <a:r>
              <a:rPr lang="en-US" smtClean="0"/>
              <a:t>Infrastructure</a:t>
            </a:r>
          </a:p>
          <a:p>
            <a:pPr lvl="1"/>
            <a:r>
              <a:rPr lang="en-US" smtClean="0"/>
              <a:t>Locations &amp; Equipment</a:t>
            </a:r>
          </a:p>
          <a:p>
            <a:pPr lvl="1"/>
            <a:r>
              <a:rPr lang="en-US" smtClean="0"/>
              <a:t>Providers</a:t>
            </a:r>
          </a:p>
          <a:p>
            <a:r>
              <a:rPr lang="en-US" smtClean="0"/>
              <a:t>Education</a:t>
            </a:r>
          </a:p>
          <a:p>
            <a:pPr lvl="1"/>
            <a:r>
              <a:rPr lang="en-US" smtClean="0"/>
              <a:t>Professionals</a:t>
            </a:r>
          </a:p>
          <a:p>
            <a:pPr lvl="1"/>
            <a:r>
              <a:rPr lang="en-US" smtClean="0"/>
              <a:t>Deaf, Deaf-Blind &amp; Hard of Hearing Communitees</a:t>
            </a:r>
          </a:p>
        </p:txBody>
      </p:sp>
      <p:pic>
        <p:nvPicPr>
          <p:cNvPr id="27651" name="Picture 3" descr="C:\Users\KaplaML\AppData\Local\Microsoft\Windows\Temporary Internet Files\Content.IE5\EATGF4TU\MC900300836[1].wmf"/>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400" y="2819400"/>
            <a:ext cx="3752335" cy="2468246"/>
          </a:xfrm>
          <a:prstGeom prst="rect">
            <a:avLst/>
          </a:prstGeom>
          <a:noFill/>
          <a:extLst>
            <a:ext uri="{909E8E84-426E-40DD-AFC4-6F175D3DCCD1}">
              <a14:hiddenFill xmlns:a14="http://schemas.microsoft.com/office/drawing/2010/main">
                <a:solidFill>
                  <a:srgbClr val="FFFFFF"/>
                </a:solidFill>
              </a14:hiddenFill>
            </a:ext>
          </a:extLst>
        </p:spPr>
      </p:pic>
      <p:sp>
        <p:nvSpPr>
          <p:cNvPr id="16388" name="Title 1"/>
          <p:cNvSpPr>
            <a:spLocks noGrp="1"/>
          </p:cNvSpPr>
          <p:nvPr>
            <p:ph type="title"/>
          </p:nvPr>
        </p:nvSpPr>
        <p:spPr/>
        <p:txBody>
          <a:bodyPr/>
          <a:lstStyle/>
          <a:p>
            <a:r>
              <a:rPr lang="en-US" smtClean="0"/>
              <a:t>Expanding Utilization of Tele-Health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500"/>
                                  </p:stCondLst>
                                  <p:childTnLst>
                                    <p:set>
                                      <p:cBhvr>
                                        <p:cTn id="6" dur="1" fill="hold">
                                          <p:stCondLst>
                                            <p:cond delay="0"/>
                                          </p:stCondLst>
                                        </p:cTn>
                                        <p:tgtEl>
                                          <p:spTgt spid="27651"/>
                                        </p:tgtEl>
                                        <p:attrNameLst>
                                          <p:attrName>style.visibility</p:attrName>
                                        </p:attrNameLst>
                                      </p:cBhvr>
                                      <p:to>
                                        <p:strVal val="visible"/>
                                      </p:to>
                                    </p:set>
                                    <p:animEffect transition="in" filter="randombar(horizontal)">
                                      <p:cBhvr>
                                        <p:cTn id="7" dur="425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Seeking Financial Resources for Support</a:t>
            </a:r>
          </a:p>
        </p:txBody>
      </p:sp>
      <p:sp>
        <p:nvSpPr>
          <p:cNvPr id="17411" name="Content Placeholder 2"/>
          <p:cNvSpPr>
            <a:spLocks noGrp="1"/>
          </p:cNvSpPr>
          <p:nvPr>
            <p:ph idx="1"/>
          </p:nvPr>
        </p:nvSpPr>
        <p:spPr>
          <a:xfrm>
            <a:off x="4038600" y="1600200"/>
            <a:ext cx="4953000" cy="5105400"/>
          </a:xfrm>
        </p:spPr>
        <p:txBody>
          <a:bodyPr/>
          <a:lstStyle/>
          <a:p>
            <a:r>
              <a:rPr lang="en-US" smtClean="0"/>
              <a:t>Identify </a:t>
            </a:r>
          </a:p>
          <a:p>
            <a:pPr lvl="1"/>
            <a:r>
              <a:rPr lang="en-US" smtClean="0"/>
              <a:t>Resource Needs</a:t>
            </a:r>
          </a:p>
          <a:p>
            <a:pPr lvl="2"/>
            <a:r>
              <a:rPr lang="en-US" smtClean="0"/>
              <a:t>Short Term</a:t>
            </a:r>
          </a:p>
          <a:p>
            <a:pPr lvl="2"/>
            <a:r>
              <a:rPr lang="en-US" smtClean="0"/>
              <a:t>Long Term</a:t>
            </a:r>
          </a:p>
          <a:p>
            <a:pPr lvl="1"/>
            <a:r>
              <a:rPr lang="en-US" smtClean="0"/>
              <a:t>Funding Sources</a:t>
            </a:r>
          </a:p>
          <a:p>
            <a:pPr lvl="1"/>
            <a:r>
              <a:rPr lang="en-US" smtClean="0"/>
              <a:t>Key Partners</a:t>
            </a:r>
          </a:p>
          <a:p>
            <a:r>
              <a:rPr lang="en-US" smtClean="0"/>
              <a:t>Develop Needs Assessment Document</a:t>
            </a:r>
          </a:p>
          <a:p>
            <a:pPr lvl="1"/>
            <a:endParaRPr lang="en-US" smtClean="0"/>
          </a:p>
          <a:p>
            <a:endParaRPr lang="en-US" smtClean="0"/>
          </a:p>
        </p:txBody>
      </p:sp>
      <p:pic>
        <p:nvPicPr>
          <p:cNvPr id="28674" name="Picture 2" descr="C:\Users\KaplaML\AppData\Local\Microsoft\Windows\Temporary Internet Files\Content.IE5\C99M9RCH\MC900295549[1].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8633" y="1905000"/>
            <a:ext cx="3421661"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4500" fill="hold"/>
                                        <p:tgtEl>
                                          <p:spTgt spid="28674"/>
                                        </p:tgtEl>
                                        <p:attrNameLst>
                                          <p:attrName>ppt_x</p:attrName>
                                        </p:attrNameLst>
                                      </p:cBhvr>
                                      <p:tavLst>
                                        <p:tav tm="0">
                                          <p:val>
                                            <p:strVal val="#ppt_x"/>
                                          </p:val>
                                        </p:tav>
                                        <p:tav tm="100000">
                                          <p:val>
                                            <p:strVal val="#ppt_x"/>
                                          </p:val>
                                        </p:tav>
                                      </p:tavLst>
                                    </p:anim>
                                    <p:anim calcmode="lin" valueType="num">
                                      <p:cBhvr additive="base">
                                        <p:cTn id="8" dur="4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Representation Opportunities on Key Boards, Councils &amp; Committees</a:t>
            </a:r>
          </a:p>
        </p:txBody>
      </p:sp>
      <p:sp>
        <p:nvSpPr>
          <p:cNvPr id="18435" name="Content Placeholder 2"/>
          <p:cNvSpPr>
            <a:spLocks noGrp="1"/>
          </p:cNvSpPr>
          <p:nvPr>
            <p:ph idx="1"/>
          </p:nvPr>
        </p:nvSpPr>
        <p:spPr>
          <a:xfrm>
            <a:off x="457200" y="1752600"/>
            <a:ext cx="5181600" cy="4530725"/>
          </a:xfrm>
        </p:spPr>
        <p:txBody>
          <a:bodyPr/>
          <a:lstStyle/>
          <a:p>
            <a:r>
              <a:rPr lang="en-US" smtClean="0"/>
              <a:t>Identify </a:t>
            </a:r>
          </a:p>
          <a:p>
            <a:pPr lvl="1"/>
            <a:r>
              <a:rPr lang="en-US" smtClean="0"/>
              <a:t>Boards,Councils, Taskforces, etc.</a:t>
            </a:r>
          </a:p>
          <a:p>
            <a:pPr lvl="2"/>
            <a:r>
              <a:rPr lang="en-US" smtClean="0"/>
              <a:t>Application Process</a:t>
            </a:r>
          </a:p>
          <a:p>
            <a:pPr lvl="1"/>
            <a:r>
              <a:rPr lang="en-US" smtClean="0"/>
              <a:t>Key Representatives</a:t>
            </a:r>
          </a:p>
          <a:p>
            <a:r>
              <a:rPr lang="en-US" smtClean="0"/>
              <a:t>Match </a:t>
            </a:r>
          </a:p>
          <a:p>
            <a:r>
              <a:rPr lang="en-US" smtClean="0"/>
              <a:t>Provide Support</a:t>
            </a:r>
          </a:p>
        </p:txBody>
      </p:sp>
      <p:pic>
        <p:nvPicPr>
          <p:cNvPr id="29698" name="Picture 2"/>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659842" y="1981200"/>
            <a:ext cx="3773619"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Use of Technology to Increase Collaborative Partnership</a:t>
            </a:r>
          </a:p>
        </p:txBody>
      </p:sp>
      <p:pic>
        <p:nvPicPr>
          <p:cNvPr id="30722" name="Picture 2" descr="C:\Users\KaplaML\AppData\Local\Microsoft\Windows\Temporary Internet Files\Content.IE5\CFMRIWU2\MC900233935[1].wmf"/>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52400" y="1410731"/>
            <a:ext cx="4929076" cy="5348902"/>
          </a:xfrm>
          <a:prstGeom prst="rect">
            <a:avLst/>
          </a:prstGeom>
          <a:noFill/>
          <a:extLst>
            <a:ext uri="{909E8E84-426E-40DD-AFC4-6F175D3DCCD1}">
              <a14:hiddenFill xmlns:a14="http://schemas.microsoft.com/office/drawing/2010/main">
                <a:solidFill>
                  <a:srgbClr val="FFFFFF"/>
                </a:solidFill>
              </a14:hiddenFill>
            </a:ext>
          </a:extLst>
        </p:spPr>
      </p:pic>
      <p:sp>
        <p:nvSpPr>
          <p:cNvPr id="19460" name="Content Placeholder 2"/>
          <p:cNvSpPr>
            <a:spLocks noGrp="1"/>
          </p:cNvSpPr>
          <p:nvPr>
            <p:ph idx="1"/>
          </p:nvPr>
        </p:nvSpPr>
        <p:spPr>
          <a:xfrm>
            <a:off x="5105400" y="1905000"/>
            <a:ext cx="4191000" cy="4530725"/>
          </a:xfrm>
        </p:spPr>
        <p:txBody>
          <a:bodyPr/>
          <a:lstStyle/>
          <a:p>
            <a:r>
              <a:rPr lang="en-US" dirty="0" smtClean="0"/>
              <a:t>Website</a:t>
            </a:r>
          </a:p>
          <a:p>
            <a:pPr lvl="1"/>
            <a:r>
              <a:rPr lang="en-US" dirty="0" smtClean="0"/>
              <a:t>Resources</a:t>
            </a:r>
          </a:p>
          <a:p>
            <a:pPr lvl="1"/>
            <a:r>
              <a:rPr lang="en-US" dirty="0" smtClean="0"/>
              <a:t>Updates &amp; Announcements</a:t>
            </a:r>
          </a:p>
          <a:p>
            <a:pPr lvl="1"/>
            <a:r>
              <a:rPr lang="en-US" dirty="0" smtClean="0"/>
              <a:t>Connecting with Committee</a:t>
            </a:r>
          </a:p>
          <a:p>
            <a:r>
              <a:rPr lang="en-US" dirty="0" err="1" smtClean="0"/>
              <a:t>ListServe</a:t>
            </a:r>
            <a:r>
              <a:rPr lang="en-US" dirty="0" smtClean="0"/>
              <a:t>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1)">
                                      <p:cBhvr>
                                        <p:cTn id="7" dur="4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smtClean="0"/>
              <a:t>The Georgia Judgment</a:t>
            </a:r>
            <a:r>
              <a:rPr lang="en-US" sz="3400" smtClean="0"/>
              <a:t/>
            </a:r>
            <a:br>
              <a:rPr lang="en-US" sz="3400" smtClean="0"/>
            </a:br>
            <a:r>
              <a:rPr lang="en-US" sz="3400" smtClean="0"/>
              <a:t>Belton v. Georgia (</a:t>
            </a:r>
            <a:r>
              <a:rPr lang="en-US" sz="2800" i="1" smtClean="0"/>
              <a:t>March 30, 2012</a:t>
            </a:r>
            <a:r>
              <a:rPr lang="en-US" sz="3400" smtClean="0"/>
              <a:t>)</a:t>
            </a:r>
          </a:p>
        </p:txBody>
      </p:sp>
      <p:sp>
        <p:nvSpPr>
          <p:cNvPr id="6147" name="Rectangle 3"/>
          <p:cNvSpPr>
            <a:spLocks noGrp="1" noChangeArrowheads="1"/>
          </p:cNvSpPr>
          <p:nvPr>
            <p:ph type="body" idx="1"/>
          </p:nvPr>
        </p:nvSpPr>
        <p:spPr/>
        <p:txBody>
          <a:bodyPr/>
          <a:lstStyle/>
          <a:p>
            <a:pPr eaLnBrk="1" hangingPunct="1"/>
            <a:r>
              <a:rPr lang="en-US" smtClean="0"/>
              <a:t>Plaintiffs assert Georgia Violated the ADA in four respects</a:t>
            </a:r>
          </a:p>
          <a:p>
            <a:pPr lvl="1" eaLnBrk="1" hangingPunct="1"/>
            <a:r>
              <a:rPr lang="en-US" smtClean="0"/>
              <a:t>Lack of ASL-fluent mental health practitioners</a:t>
            </a:r>
          </a:p>
          <a:p>
            <a:pPr lvl="1" eaLnBrk="1" hangingPunct="1"/>
            <a:r>
              <a:rPr lang="en-US" smtClean="0"/>
              <a:t>Failure to reimburse medical providers for interpreting services</a:t>
            </a:r>
          </a:p>
          <a:p>
            <a:pPr lvl="1" eaLnBrk="1" hangingPunct="1"/>
            <a:r>
              <a:rPr lang="en-US" smtClean="0"/>
              <a:t>Failure to provide deaf-appropriate group home care settings</a:t>
            </a:r>
          </a:p>
          <a:p>
            <a:pPr lvl="1" eaLnBrk="1" hangingPunct="1"/>
            <a:r>
              <a:rPr lang="en-US" smtClean="0"/>
              <a:t>Refusal to provide adequate funding for deaf services</a:t>
            </a:r>
          </a:p>
        </p:txBody>
      </p:sp>
      <p:pic>
        <p:nvPicPr>
          <p:cNvPr id="35844" name="Picture 4" descr="MC90001656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053013"/>
            <a:ext cx="1855788"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How Successful Would You Be If….</a:t>
            </a:r>
          </a:p>
        </p:txBody>
      </p:sp>
      <p:sp>
        <p:nvSpPr>
          <p:cNvPr id="4099" name="Rectangle 3"/>
          <p:cNvSpPr>
            <a:spLocks noGrp="1" noChangeArrowheads="1"/>
          </p:cNvSpPr>
          <p:nvPr>
            <p:ph type="body" idx="1"/>
          </p:nvPr>
        </p:nvSpPr>
        <p:spPr>
          <a:xfrm>
            <a:off x="533400" y="2133600"/>
            <a:ext cx="8229600" cy="4530725"/>
          </a:xfrm>
        </p:spPr>
        <p:txBody>
          <a:bodyPr/>
          <a:lstStyle/>
          <a:p>
            <a:pPr eaLnBrk="1" hangingPunct="1">
              <a:spcBef>
                <a:spcPct val="50000"/>
              </a:spcBef>
            </a:pPr>
            <a:r>
              <a:rPr lang="en-US" dirty="0" smtClean="0"/>
              <a:t>You took an I.Q. test in Chinese?</a:t>
            </a:r>
          </a:p>
          <a:p>
            <a:pPr eaLnBrk="1" hangingPunct="1">
              <a:spcBef>
                <a:spcPct val="50000"/>
              </a:spcBef>
            </a:pPr>
            <a:r>
              <a:rPr lang="en-US" dirty="0" smtClean="0"/>
              <a:t>You could only speak French and your Spanish-speaking family could only use rudimentary French at best?</a:t>
            </a:r>
          </a:p>
          <a:p>
            <a:pPr eaLnBrk="1" hangingPunct="1">
              <a:spcBef>
                <a:spcPct val="50000"/>
              </a:spcBef>
            </a:pPr>
            <a:r>
              <a:rPr lang="en-US" dirty="0" smtClean="0"/>
              <a:t>You had to explain a traumatic event to a counselor in Russian?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en-US" sz="3400" smtClean="0"/>
              <a:t>The Current State of Accessible Mental Health Services in Wisconsin</a:t>
            </a:r>
          </a:p>
        </p:txBody>
      </p:sp>
      <p:grpSp>
        <p:nvGrpSpPr>
          <p:cNvPr id="36877" name="Group 13"/>
          <p:cNvGrpSpPr>
            <a:grpSpLocks/>
          </p:cNvGrpSpPr>
          <p:nvPr/>
        </p:nvGrpSpPr>
        <p:grpSpPr bwMode="auto">
          <a:xfrm>
            <a:off x="609600" y="2057400"/>
            <a:ext cx="7943850" cy="3810000"/>
            <a:chOff x="384" y="1296"/>
            <a:chExt cx="5004" cy="2400"/>
          </a:xfrm>
        </p:grpSpPr>
        <p:pic>
          <p:nvPicPr>
            <p:cNvPr id="7173" name="Picture 9" descr="MC90010111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0" y="1344"/>
              <a:ext cx="2028"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descr="MC90010125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 y="1296"/>
              <a:ext cx="2186"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76" name="Text Box 12"/>
          <p:cNvSpPr txBox="1">
            <a:spLocks noChangeArrowheads="1"/>
          </p:cNvSpPr>
          <p:nvPr/>
        </p:nvSpPr>
        <p:spPr bwMode="auto">
          <a:xfrm>
            <a:off x="4191000" y="3657600"/>
            <a:ext cx="914400"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1700" b="1">
                <a:solidFill>
                  <a:schemeClr val="bg2"/>
                </a:solidFill>
                <a:latin typeface="Wide Lati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2000"/>
                                  </p:stCondLst>
                                  <p:childTnLst>
                                    <p:animScale>
                                      <p:cBhvr>
                                        <p:cTn id="6" dur="2000" fill="hold"/>
                                        <p:tgtEl>
                                          <p:spTgt spid="368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dirty="0" smtClean="0"/>
              <a:t>South Carolina</a:t>
            </a:r>
          </a:p>
        </p:txBody>
      </p:sp>
      <p:sp>
        <p:nvSpPr>
          <p:cNvPr id="10243" name="Rectangle 5"/>
          <p:cNvSpPr>
            <a:spLocks noGrp="1" noChangeArrowheads="1"/>
          </p:cNvSpPr>
          <p:nvPr>
            <p:ph type="body" sz="half" idx="1"/>
          </p:nvPr>
        </p:nvSpPr>
        <p:spPr/>
        <p:txBody>
          <a:bodyPr/>
          <a:lstStyle/>
          <a:p>
            <a:pPr eaLnBrk="1" hangingPunct="1"/>
            <a:r>
              <a:rPr lang="en-US" smtClean="0"/>
              <a:t>Before State Program</a:t>
            </a:r>
          </a:p>
        </p:txBody>
      </p:sp>
      <p:sp>
        <p:nvSpPr>
          <p:cNvPr id="10244" name="Rectangle 6"/>
          <p:cNvSpPr>
            <a:spLocks noGrp="1" noChangeArrowheads="1"/>
          </p:cNvSpPr>
          <p:nvPr>
            <p:ph type="body" sz="half" idx="2"/>
          </p:nvPr>
        </p:nvSpPr>
        <p:spPr/>
        <p:txBody>
          <a:bodyPr/>
          <a:lstStyle/>
          <a:p>
            <a:pPr eaLnBrk="1" hangingPunct="1"/>
            <a:r>
              <a:rPr lang="en-US" smtClean="0"/>
              <a:t>After State Program</a:t>
            </a:r>
          </a:p>
        </p:txBody>
      </p:sp>
      <p:grpSp>
        <p:nvGrpSpPr>
          <p:cNvPr id="10245" name="Group 18"/>
          <p:cNvGrpSpPr>
            <a:grpSpLocks/>
          </p:cNvGrpSpPr>
          <p:nvPr/>
        </p:nvGrpSpPr>
        <p:grpSpPr bwMode="auto">
          <a:xfrm>
            <a:off x="1752600" y="2743200"/>
            <a:ext cx="1371600" cy="1281113"/>
            <a:chOff x="1104" y="1680"/>
            <a:chExt cx="864" cy="807"/>
          </a:xfrm>
        </p:grpSpPr>
        <p:pic>
          <p:nvPicPr>
            <p:cNvPr id="10249" name="Picture 9" descr="MC90009012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 y="1680"/>
              <a:ext cx="624"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2"/>
            <p:cNvSpPr txBox="1">
              <a:spLocks noChangeArrowheads="1"/>
            </p:cNvSpPr>
            <p:nvPr/>
          </p:nvSpPr>
          <p:spPr bwMode="auto">
            <a:xfrm>
              <a:off x="1104" y="2256"/>
              <a:ext cx="8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t>11 People</a:t>
              </a:r>
            </a:p>
          </p:txBody>
        </p:sp>
      </p:grpSp>
      <p:grpSp>
        <p:nvGrpSpPr>
          <p:cNvPr id="56337" name="Group 17"/>
          <p:cNvGrpSpPr>
            <a:grpSpLocks/>
          </p:cNvGrpSpPr>
          <p:nvPr/>
        </p:nvGrpSpPr>
        <p:grpSpPr bwMode="auto">
          <a:xfrm>
            <a:off x="4419600" y="2133600"/>
            <a:ext cx="4267200" cy="4405313"/>
            <a:chOff x="2784" y="1344"/>
            <a:chExt cx="2688" cy="2775"/>
          </a:xfrm>
        </p:grpSpPr>
        <p:pic>
          <p:nvPicPr>
            <p:cNvPr id="10247" name="Picture 10" descr="MC90009012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 y="1344"/>
              <a:ext cx="2688" cy="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6"/>
            <p:cNvSpPr txBox="1">
              <a:spLocks noChangeArrowheads="1"/>
            </p:cNvSpPr>
            <p:nvPr/>
          </p:nvSpPr>
          <p:spPr bwMode="auto">
            <a:xfrm>
              <a:off x="3528" y="3888"/>
              <a:ext cx="12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t>260 People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6337"/>
                                        </p:tgtEl>
                                        <p:attrNameLst>
                                          <p:attrName>style.visibility</p:attrName>
                                        </p:attrNameLst>
                                      </p:cBhvr>
                                      <p:to>
                                        <p:strVal val="visible"/>
                                      </p:to>
                                    </p:set>
                                    <p:animEffect transition="in" filter="wipe(down)">
                                      <p:cBhvr>
                                        <p:cTn id="7" dur="580">
                                          <p:stCondLst>
                                            <p:cond delay="0"/>
                                          </p:stCondLst>
                                        </p:cTn>
                                        <p:tgtEl>
                                          <p:spTgt spid="56337"/>
                                        </p:tgtEl>
                                      </p:cBhvr>
                                    </p:animEffect>
                                    <p:anim calcmode="lin" valueType="num">
                                      <p:cBhvr>
                                        <p:cTn id="8" dur="1822" tmFilter="0,0; 0.14,0.36; 0.43,0.73; 0.71,0.91; 1.0,1.0">
                                          <p:stCondLst>
                                            <p:cond delay="0"/>
                                          </p:stCondLst>
                                        </p:cTn>
                                        <p:tgtEl>
                                          <p:spTgt spid="563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63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63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63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6337"/>
                                        </p:tgtEl>
                                        <p:attrNameLst>
                                          <p:attrName>ppt_y</p:attrName>
                                        </p:attrNameLst>
                                      </p:cBhvr>
                                      <p:tavLst>
                                        <p:tav tm="0" fmla="#ppt_y-sin(pi*$)/81">
                                          <p:val>
                                            <p:fltVal val="0"/>
                                          </p:val>
                                        </p:tav>
                                        <p:tav tm="100000">
                                          <p:val>
                                            <p:fltVal val="1"/>
                                          </p:val>
                                        </p:tav>
                                      </p:tavLst>
                                    </p:anim>
                                    <p:animScale>
                                      <p:cBhvr>
                                        <p:cTn id="13" dur="26">
                                          <p:stCondLst>
                                            <p:cond delay="650"/>
                                          </p:stCondLst>
                                        </p:cTn>
                                        <p:tgtEl>
                                          <p:spTgt spid="56337"/>
                                        </p:tgtEl>
                                      </p:cBhvr>
                                      <p:to x="100000" y="60000"/>
                                    </p:animScale>
                                    <p:animScale>
                                      <p:cBhvr>
                                        <p:cTn id="14" dur="166" decel="50000">
                                          <p:stCondLst>
                                            <p:cond delay="676"/>
                                          </p:stCondLst>
                                        </p:cTn>
                                        <p:tgtEl>
                                          <p:spTgt spid="56337"/>
                                        </p:tgtEl>
                                      </p:cBhvr>
                                      <p:to x="100000" y="100000"/>
                                    </p:animScale>
                                    <p:animScale>
                                      <p:cBhvr>
                                        <p:cTn id="15" dur="26">
                                          <p:stCondLst>
                                            <p:cond delay="1312"/>
                                          </p:stCondLst>
                                        </p:cTn>
                                        <p:tgtEl>
                                          <p:spTgt spid="56337"/>
                                        </p:tgtEl>
                                      </p:cBhvr>
                                      <p:to x="100000" y="80000"/>
                                    </p:animScale>
                                    <p:animScale>
                                      <p:cBhvr>
                                        <p:cTn id="16" dur="166" decel="50000">
                                          <p:stCondLst>
                                            <p:cond delay="1338"/>
                                          </p:stCondLst>
                                        </p:cTn>
                                        <p:tgtEl>
                                          <p:spTgt spid="56337"/>
                                        </p:tgtEl>
                                      </p:cBhvr>
                                      <p:to x="100000" y="100000"/>
                                    </p:animScale>
                                    <p:animScale>
                                      <p:cBhvr>
                                        <p:cTn id="17" dur="26">
                                          <p:stCondLst>
                                            <p:cond delay="1642"/>
                                          </p:stCondLst>
                                        </p:cTn>
                                        <p:tgtEl>
                                          <p:spTgt spid="56337"/>
                                        </p:tgtEl>
                                      </p:cBhvr>
                                      <p:to x="100000" y="90000"/>
                                    </p:animScale>
                                    <p:animScale>
                                      <p:cBhvr>
                                        <p:cTn id="18" dur="166" decel="50000">
                                          <p:stCondLst>
                                            <p:cond delay="1668"/>
                                          </p:stCondLst>
                                        </p:cTn>
                                        <p:tgtEl>
                                          <p:spTgt spid="56337"/>
                                        </p:tgtEl>
                                      </p:cBhvr>
                                      <p:to x="100000" y="100000"/>
                                    </p:animScale>
                                    <p:animScale>
                                      <p:cBhvr>
                                        <p:cTn id="19" dur="26">
                                          <p:stCondLst>
                                            <p:cond delay="1808"/>
                                          </p:stCondLst>
                                        </p:cTn>
                                        <p:tgtEl>
                                          <p:spTgt spid="56337"/>
                                        </p:tgtEl>
                                      </p:cBhvr>
                                      <p:to x="100000" y="95000"/>
                                    </p:animScale>
                                    <p:animScale>
                                      <p:cBhvr>
                                        <p:cTn id="20" dur="166" decel="50000">
                                          <p:stCondLst>
                                            <p:cond delay="1834"/>
                                          </p:stCondLst>
                                        </p:cTn>
                                        <p:tgtEl>
                                          <p:spTgt spid="563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plaML\AppData\Local\Microsoft\Windows\Temporary Internet Files\Content.IE5\CFMRIWU2\MC900370018[1].wmf"/>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3374740" y="2133600"/>
            <a:ext cx="5732190" cy="47763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How Can You Contribute?</a:t>
            </a:r>
            <a:endParaRPr lang="en-US" dirty="0"/>
          </a:p>
        </p:txBody>
      </p:sp>
      <p:sp>
        <p:nvSpPr>
          <p:cNvPr id="6" name="Content Placeholder 5"/>
          <p:cNvSpPr>
            <a:spLocks noGrp="1"/>
          </p:cNvSpPr>
          <p:nvPr>
            <p:ph idx="1"/>
          </p:nvPr>
        </p:nvSpPr>
        <p:spPr/>
        <p:txBody>
          <a:bodyPr/>
          <a:lstStyle/>
          <a:p>
            <a:r>
              <a:rPr lang="en-US" dirty="0" smtClean="0"/>
              <a:t>Information</a:t>
            </a:r>
          </a:p>
          <a:p>
            <a:r>
              <a:rPr lang="en-US" dirty="0" smtClean="0"/>
              <a:t>Contacts</a:t>
            </a:r>
          </a:p>
          <a:p>
            <a:r>
              <a:rPr lang="en-US" dirty="0" smtClean="0"/>
              <a:t>Sources of Funding</a:t>
            </a:r>
          </a:p>
          <a:p>
            <a:r>
              <a:rPr lang="en-US" dirty="0" smtClean="0"/>
              <a:t>Partners</a:t>
            </a:r>
          </a:p>
          <a:p>
            <a:r>
              <a:rPr lang="en-US" dirty="0" smtClean="0"/>
              <a:t>Guidance</a:t>
            </a:r>
          </a:p>
          <a:p>
            <a:endParaRPr lang="en-US" dirty="0" smtClean="0"/>
          </a:p>
          <a:p>
            <a:endParaRPr lang="en-US" dirty="0"/>
          </a:p>
          <a:p>
            <a:r>
              <a:rPr lang="en-US" dirty="0" smtClean="0"/>
              <a:t>Questions?</a:t>
            </a:r>
            <a:endParaRPr lang="en-US" dirty="0"/>
          </a:p>
        </p:txBody>
      </p:sp>
    </p:spTree>
    <p:extLst>
      <p:ext uri="{BB962C8B-B14F-4D97-AF65-F5344CB8AC3E}">
        <p14:creationId xmlns:p14="http://schemas.microsoft.com/office/powerpoint/2010/main" val="2398178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Matter of Communication</a:t>
            </a:r>
            <a:endParaRPr lang="en-US" dirty="0"/>
          </a:p>
        </p:txBody>
      </p:sp>
      <p:pic>
        <p:nvPicPr>
          <p:cNvPr id="53252" name="Picture 4" descr="C:\Users\KaplaML\AppData\Local\Microsoft\Windows\Temporary Internet Files\Content.IE5\CFMRIWU2\MC9001052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524000"/>
            <a:ext cx="5419259"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838200" y="2209800"/>
            <a:ext cx="3047999" cy="4530725"/>
          </a:xfrm>
        </p:spPr>
        <p:txBody>
          <a:bodyPr/>
          <a:lstStyle/>
          <a:p>
            <a:pPr>
              <a:spcAft>
                <a:spcPts val="1200"/>
              </a:spcAft>
            </a:pPr>
            <a:r>
              <a:rPr lang="en-US" dirty="0" smtClean="0"/>
              <a:t>Family</a:t>
            </a:r>
          </a:p>
          <a:p>
            <a:pPr>
              <a:spcAft>
                <a:spcPts val="1200"/>
              </a:spcAft>
            </a:pPr>
            <a:r>
              <a:rPr lang="en-US" dirty="0" smtClean="0"/>
              <a:t>School</a:t>
            </a:r>
          </a:p>
          <a:p>
            <a:pPr>
              <a:spcAft>
                <a:spcPts val="1200"/>
              </a:spcAft>
            </a:pPr>
            <a:r>
              <a:rPr lang="en-US" dirty="0" smtClean="0"/>
              <a:t>Friends</a:t>
            </a:r>
          </a:p>
          <a:p>
            <a:pPr>
              <a:spcAft>
                <a:spcPts val="1200"/>
              </a:spcAft>
            </a:pPr>
            <a:r>
              <a:rPr lang="en-US" dirty="0" smtClean="0"/>
              <a:t>Work</a:t>
            </a:r>
          </a:p>
          <a:p>
            <a:pPr>
              <a:spcAft>
                <a:spcPts val="1200"/>
              </a:spcAft>
            </a:pPr>
            <a:r>
              <a:rPr lang="en-US" dirty="0" smtClean="0"/>
              <a:t>Media</a:t>
            </a:r>
            <a:endParaRPr lang="en-US" dirty="0"/>
          </a:p>
        </p:txBody>
      </p:sp>
    </p:spTree>
    <p:extLst>
      <p:ext uri="{BB962C8B-B14F-4D97-AF65-F5344CB8AC3E}">
        <p14:creationId xmlns:p14="http://schemas.microsoft.com/office/powerpoint/2010/main" val="143442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600" fill="hold">
                                          <p:stCondLst>
                                            <p:cond delay="0"/>
                                          </p:stCondLst>
                                        </p:cTn>
                                        <p:tgtEl>
                                          <p:spTgt spid="53252"/>
                                        </p:tgtEl>
                                        <p:attrNameLst>
                                          <p:attrName>r</p:attrName>
                                        </p:attrNameLst>
                                      </p:cBhvr>
                                    </p:animRot>
                                    <p:animRot by="-240000">
                                      <p:cBhvr>
                                        <p:cTn id="7" dur="1200" fill="hold">
                                          <p:stCondLst>
                                            <p:cond delay="1200"/>
                                          </p:stCondLst>
                                        </p:cTn>
                                        <p:tgtEl>
                                          <p:spTgt spid="53252"/>
                                        </p:tgtEl>
                                        <p:attrNameLst>
                                          <p:attrName>r</p:attrName>
                                        </p:attrNameLst>
                                      </p:cBhvr>
                                    </p:animRot>
                                    <p:animRot by="240000">
                                      <p:cBhvr>
                                        <p:cTn id="8" dur="1200" fill="hold">
                                          <p:stCondLst>
                                            <p:cond delay="2400"/>
                                          </p:stCondLst>
                                        </p:cTn>
                                        <p:tgtEl>
                                          <p:spTgt spid="53252"/>
                                        </p:tgtEl>
                                        <p:attrNameLst>
                                          <p:attrName>r</p:attrName>
                                        </p:attrNameLst>
                                      </p:cBhvr>
                                    </p:animRot>
                                    <p:animRot by="-240000">
                                      <p:cBhvr>
                                        <p:cTn id="9" dur="1200" fill="hold">
                                          <p:stCondLst>
                                            <p:cond delay="3600"/>
                                          </p:stCondLst>
                                        </p:cTn>
                                        <p:tgtEl>
                                          <p:spTgt spid="53252"/>
                                        </p:tgtEl>
                                        <p:attrNameLst>
                                          <p:attrName>r</p:attrName>
                                        </p:attrNameLst>
                                      </p:cBhvr>
                                    </p:animRot>
                                    <p:animRot by="120000">
                                      <p:cBhvr>
                                        <p:cTn id="10" dur="1200" fill="hold">
                                          <p:stCondLst>
                                            <p:cond delay="4800"/>
                                          </p:stCondLst>
                                        </p:cTn>
                                        <p:tgtEl>
                                          <p:spTgt spid="532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Size Does Not Fit All</a:t>
            </a:r>
            <a:endParaRPr lang="en-US" dirty="0"/>
          </a:p>
        </p:txBody>
      </p:sp>
      <p:pic>
        <p:nvPicPr>
          <p:cNvPr id="54277" name="Picture 5" descr="C:\Users\KaplaML\AppData\Local\Microsoft\Windows\Temporary Internet Files\Content.IE5\C99M9RCH\MP9004317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152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MC90023257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543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Grp="1" noChangeArrowheads="1"/>
          </p:cNvSpPr>
          <p:nvPr>
            <p:ph type="title"/>
          </p:nvPr>
        </p:nvSpPr>
        <p:spPr/>
        <p:txBody>
          <a:bodyPr/>
          <a:lstStyle/>
          <a:p>
            <a:pPr eaLnBrk="1" hangingPunct="1"/>
            <a:r>
              <a:rPr lang="en-US" smtClean="0"/>
              <a:t>Swiss Cheese Anyone?</a:t>
            </a:r>
          </a:p>
        </p:txBody>
      </p:sp>
      <p:grpSp>
        <p:nvGrpSpPr>
          <p:cNvPr id="44042" name="Group 10"/>
          <p:cNvGrpSpPr>
            <a:grpSpLocks/>
          </p:cNvGrpSpPr>
          <p:nvPr/>
        </p:nvGrpSpPr>
        <p:grpSpPr bwMode="auto">
          <a:xfrm>
            <a:off x="5486400" y="4114800"/>
            <a:ext cx="1371600" cy="838200"/>
            <a:chOff x="4512" y="2640"/>
            <a:chExt cx="720" cy="528"/>
          </a:xfrm>
        </p:grpSpPr>
        <p:sp>
          <p:nvSpPr>
            <p:cNvPr id="5140" name="Oval 9"/>
            <p:cNvSpPr>
              <a:spLocks noChangeArrowheads="1"/>
            </p:cNvSpPr>
            <p:nvPr/>
          </p:nvSpPr>
          <p:spPr bwMode="auto">
            <a:xfrm>
              <a:off x="4560" y="2640"/>
              <a:ext cx="624" cy="528"/>
            </a:xfrm>
            <a:prstGeom prst="ellipse">
              <a:avLst/>
            </a:prstGeom>
            <a:solidFill>
              <a:srgbClr val="FF9933"/>
            </a:solidFill>
            <a:ln w="444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0" name="Text Box 8"/>
            <p:cNvSpPr txBox="1">
              <a:spLocks noChangeArrowheads="1"/>
            </p:cNvSpPr>
            <p:nvPr/>
          </p:nvSpPr>
          <p:spPr bwMode="auto">
            <a:xfrm>
              <a:off x="4512" y="2784"/>
              <a:ext cx="720" cy="250"/>
            </a:xfrm>
            <a:prstGeom prst="rect">
              <a:avLst/>
            </a:prstGeom>
            <a:gradFill rotWithShape="0">
              <a:gsLst>
                <a:gs pos="0">
                  <a:schemeClr val="bg1">
                    <a:alpha val="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dirty="0">
                  <a:solidFill>
                    <a:srgbClr val="000099"/>
                  </a:solidFill>
                  <a:latin typeface="Arial Black" pitchFamily="34" charset="0"/>
                </a:rPr>
                <a:t>Culture</a:t>
              </a:r>
            </a:p>
          </p:txBody>
        </p:sp>
      </p:grpSp>
      <p:grpSp>
        <p:nvGrpSpPr>
          <p:cNvPr id="44054" name="Group 22"/>
          <p:cNvGrpSpPr>
            <a:grpSpLocks/>
          </p:cNvGrpSpPr>
          <p:nvPr/>
        </p:nvGrpSpPr>
        <p:grpSpPr bwMode="auto">
          <a:xfrm>
            <a:off x="4343400" y="4648200"/>
            <a:ext cx="1600200" cy="873125"/>
            <a:chOff x="4656" y="1488"/>
            <a:chExt cx="912" cy="550"/>
          </a:xfrm>
        </p:grpSpPr>
        <p:sp>
          <p:nvSpPr>
            <p:cNvPr id="5138" name="Oval 12"/>
            <p:cNvSpPr>
              <a:spLocks noChangeArrowheads="1"/>
            </p:cNvSpPr>
            <p:nvPr/>
          </p:nvSpPr>
          <p:spPr bwMode="auto">
            <a:xfrm>
              <a:off x="4656" y="1488"/>
              <a:ext cx="851" cy="550"/>
            </a:xfrm>
            <a:prstGeom prst="ellipse">
              <a:avLst/>
            </a:prstGeom>
            <a:solidFill>
              <a:srgbClr val="FF9933"/>
            </a:solidFill>
            <a:ln w="444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5" name="Text Box 13"/>
            <p:cNvSpPr txBox="1">
              <a:spLocks noChangeArrowheads="1"/>
            </p:cNvSpPr>
            <p:nvPr/>
          </p:nvSpPr>
          <p:spPr bwMode="auto">
            <a:xfrm>
              <a:off x="4656" y="1632"/>
              <a:ext cx="912" cy="250"/>
            </a:xfrm>
            <a:prstGeom prst="rect">
              <a:avLst/>
            </a:prstGeom>
            <a:gradFill rotWithShape="0">
              <a:gsLst>
                <a:gs pos="0">
                  <a:schemeClr val="bg1">
                    <a:alpha val="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1">
                  <a:solidFill>
                    <a:srgbClr val="000099"/>
                  </a:solidFill>
                  <a:latin typeface="Arial Black" pitchFamily="34" charset="0"/>
                </a:rPr>
                <a:t>Language</a:t>
              </a:r>
            </a:p>
          </p:txBody>
        </p:sp>
      </p:grpSp>
      <p:grpSp>
        <p:nvGrpSpPr>
          <p:cNvPr id="44060" name="Group 28"/>
          <p:cNvGrpSpPr>
            <a:grpSpLocks/>
          </p:cNvGrpSpPr>
          <p:nvPr/>
        </p:nvGrpSpPr>
        <p:grpSpPr bwMode="auto">
          <a:xfrm>
            <a:off x="3352800" y="3733800"/>
            <a:ext cx="1600200" cy="917575"/>
            <a:chOff x="96" y="1152"/>
            <a:chExt cx="1008" cy="578"/>
          </a:xfrm>
        </p:grpSpPr>
        <p:sp>
          <p:nvSpPr>
            <p:cNvPr id="5136" name="Oval 16"/>
            <p:cNvSpPr>
              <a:spLocks noChangeArrowheads="1"/>
            </p:cNvSpPr>
            <p:nvPr/>
          </p:nvSpPr>
          <p:spPr bwMode="auto">
            <a:xfrm>
              <a:off x="96" y="1152"/>
              <a:ext cx="1008" cy="578"/>
            </a:xfrm>
            <a:prstGeom prst="ellipse">
              <a:avLst/>
            </a:prstGeom>
            <a:solidFill>
              <a:srgbClr val="FF9933"/>
            </a:solidFill>
            <a:ln w="444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49" name="Text Box 17"/>
            <p:cNvSpPr txBox="1">
              <a:spLocks noChangeArrowheads="1"/>
            </p:cNvSpPr>
            <p:nvPr/>
          </p:nvSpPr>
          <p:spPr bwMode="auto">
            <a:xfrm>
              <a:off x="144" y="1200"/>
              <a:ext cx="960" cy="520"/>
            </a:xfrm>
            <a:prstGeom prst="rect">
              <a:avLst/>
            </a:prstGeom>
            <a:gradFill rotWithShape="0">
              <a:gsLst>
                <a:gs pos="0">
                  <a:schemeClr val="bg1">
                    <a:alpha val="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b="1">
                  <a:solidFill>
                    <a:srgbClr val="000099"/>
                  </a:solidFill>
                  <a:latin typeface="Arial Black" pitchFamily="34" charset="0"/>
                </a:rPr>
                <a:t>Vulnerable Targets for Abuse</a:t>
              </a:r>
            </a:p>
          </p:txBody>
        </p:sp>
      </p:grpSp>
      <p:grpSp>
        <p:nvGrpSpPr>
          <p:cNvPr id="44061" name="Group 29"/>
          <p:cNvGrpSpPr>
            <a:grpSpLocks/>
          </p:cNvGrpSpPr>
          <p:nvPr/>
        </p:nvGrpSpPr>
        <p:grpSpPr bwMode="auto">
          <a:xfrm>
            <a:off x="2438400" y="4191000"/>
            <a:ext cx="1447800" cy="838200"/>
            <a:chOff x="4848" y="3456"/>
            <a:chExt cx="912" cy="528"/>
          </a:xfrm>
        </p:grpSpPr>
        <p:sp>
          <p:nvSpPr>
            <p:cNvPr id="5134" name="Oval 20"/>
            <p:cNvSpPr>
              <a:spLocks noChangeArrowheads="1"/>
            </p:cNvSpPr>
            <p:nvPr/>
          </p:nvSpPr>
          <p:spPr bwMode="auto">
            <a:xfrm>
              <a:off x="4909" y="3456"/>
              <a:ext cx="790" cy="528"/>
            </a:xfrm>
            <a:prstGeom prst="ellipse">
              <a:avLst/>
            </a:prstGeom>
            <a:solidFill>
              <a:srgbClr val="FF9933"/>
            </a:solidFill>
            <a:ln w="444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3" name="Text Box 21"/>
            <p:cNvSpPr txBox="1">
              <a:spLocks noChangeArrowheads="1"/>
            </p:cNvSpPr>
            <p:nvPr/>
          </p:nvSpPr>
          <p:spPr bwMode="auto">
            <a:xfrm>
              <a:off x="4848" y="3504"/>
              <a:ext cx="912" cy="400"/>
            </a:xfrm>
            <a:prstGeom prst="rect">
              <a:avLst/>
            </a:prstGeom>
            <a:gradFill rotWithShape="0">
              <a:gsLst>
                <a:gs pos="0">
                  <a:schemeClr val="bg1">
                    <a:alpha val="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defRPr/>
              </a:pPr>
              <a:r>
                <a:rPr lang="en-US" sz="1700" b="1">
                  <a:solidFill>
                    <a:srgbClr val="000099"/>
                  </a:solidFill>
                  <a:latin typeface="Arial Black" pitchFamily="34" charset="0"/>
                </a:rPr>
                <a:t>Social</a:t>
              </a:r>
            </a:p>
            <a:p>
              <a:pPr algn="ctr">
                <a:spcBef>
                  <a:spcPct val="10000"/>
                </a:spcBef>
                <a:defRPr/>
              </a:pPr>
              <a:r>
                <a:rPr lang="en-US" sz="1700" b="1">
                  <a:solidFill>
                    <a:srgbClr val="000099"/>
                  </a:solidFill>
                  <a:latin typeface="Arial Black" pitchFamily="34" charset="0"/>
                </a:rPr>
                <a:t>Isolation</a:t>
              </a:r>
            </a:p>
          </p:txBody>
        </p:sp>
      </p:grpSp>
      <p:grpSp>
        <p:nvGrpSpPr>
          <p:cNvPr id="44059" name="Group 27"/>
          <p:cNvGrpSpPr>
            <a:grpSpLocks/>
          </p:cNvGrpSpPr>
          <p:nvPr/>
        </p:nvGrpSpPr>
        <p:grpSpPr bwMode="auto">
          <a:xfrm>
            <a:off x="2438400" y="5105400"/>
            <a:ext cx="2362200" cy="762000"/>
            <a:chOff x="0" y="1056"/>
            <a:chExt cx="1488" cy="480"/>
          </a:xfrm>
        </p:grpSpPr>
        <p:sp>
          <p:nvSpPr>
            <p:cNvPr id="5132" name="Oval 25"/>
            <p:cNvSpPr>
              <a:spLocks noChangeArrowheads="1"/>
            </p:cNvSpPr>
            <p:nvPr/>
          </p:nvSpPr>
          <p:spPr bwMode="auto">
            <a:xfrm>
              <a:off x="144" y="1056"/>
              <a:ext cx="1200" cy="480"/>
            </a:xfrm>
            <a:prstGeom prst="ellipse">
              <a:avLst/>
            </a:prstGeom>
            <a:solidFill>
              <a:srgbClr val="FF9933"/>
            </a:solidFill>
            <a:ln w="444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58" name="Text Box 26"/>
            <p:cNvSpPr txBox="1">
              <a:spLocks noChangeArrowheads="1"/>
            </p:cNvSpPr>
            <p:nvPr/>
          </p:nvSpPr>
          <p:spPr bwMode="auto">
            <a:xfrm>
              <a:off x="0" y="1056"/>
              <a:ext cx="1488" cy="381"/>
            </a:xfrm>
            <a:prstGeom prst="rect">
              <a:avLst/>
            </a:prstGeom>
            <a:gradFill rotWithShape="0">
              <a:gsLst>
                <a:gs pos="0">
                  <a:schemeClr val="bg1">
                    <a:alpha val="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defRPr/>
              </a:pPr>
              <a:r>
                <a:rPr lang="en-US" sz="1600" b="1">
                  <a:solidFill>
                    <a:srgbClr val="000099"/>
                  </a:solidFill>
                  <a:latin typeface="Arial Black" pitchFamily="34" charset="0"/>
                </a:rPr>
                <a:t>High</a:t>
              </a:r>
            </a:p>
            <a:p>
              <a:pPr algn="ctr">
                <a:spcBef>
                  <a:spcPct val="10000"/>
                </a:spcBef>
                <a:defRPr/>
              </a:pPr>
              <a:r>
                <a:rPr lang="en-US" sz="1600" b="1">
                  <a:solidFill>
                    <a:srgbClr val="000099"/>
                  </a:solidFill>
                  <a:latin typeface="Arial Black" pitchFamily="34" charset="0"/>
                </a:rPr>
                <a:t>Unemployment</a:t>
              </a:r>
            </a:p>
          </p:txBody>
        </p:sp>
      </p:grpSp>
      <p:grpSp>
        <p:nvGrpSpPr>
          <p:cNvPr id="44065" name="Group 33"/>
          <p:cNvGrpSpPr>
            <a:grpSpLocks/>
          </p:cNvGrpSpPr>
          <p:nvPr/>
        </p:nvGrpSpPr>
        <p:grpSpPr bwMode="auto">
          <a:xfrm>
            <a:off x="4953000" y="3276600"/>
            <a:ext cx="1447800" cy="762000"/>
            <a:chOff x="96" y="1008"/>
            <a:chExt cx="912" cy="480"/>
          </a:xfrm>
        </p:grpSpPr>
        <p:sp>
          <p:nvSpPr>
            <p:cNvPr id="5130" name="Oval 31"/>
            <p:cNvSpPr>
              <a:spLocks noChangeArrowheads="1"/>
            </p:cNvSpPr>
            <p:nvPr/>
          </p:nvSpPr>
          <p:spPr bwMode="auto">
            <a:xfrm>
              <a:off x="96" y="1008"/>
              <a:ext cx="912" cy="480"/>
            </a:xfrm>
            <a:prstGeom prst="ellipse">
              <a:avLst/>
            </a:prstGeom>
            <a:solidFill>
              <a:srgbClr val="FF9933"/>
            </a:solidFill>
            <a:ln w="444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4" name="Text Box 32"/>
            <p:cNvSpPr txBox="1">
              <a:spLocks noChangeArrowheads="1"/>
            </p:cNvSpPr>
            <p:nvPr/>
          </p:nvSpPr>
          <p:spPr bwMode="auto">
            <a:xfrm>
              <a:off x="96" y="1056"/>
              <a:ext cx="912" cy="381"/>
            </a:xfrm>
            <a:prstGeom prst="rect">
              <a:avLst/>
            </a:prstGeom>
            <a:gradFill rotWithShape="0">
              <a:gsLst>
                <a:gs pos="0">
                  <a:schemeClr val="bg1">
                    <a:alpha val="0"/>
                  </a:schemeClr>
                </a:gs>
                <a:gs pos="100000">
                  <a:schemeClr val="bg1">
                    <a:gamma/>
                    <a:shade val="46275"/>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10000"/>
                </a:spcBef>
                <a:defRPr/>
              </a:pPr>
              <a:r>
                <a:rPr lang="en-US" sz="1600" b="1">
                  <a:solidFill>
                    <a:srgbClr val="000099"/>
                  </a:solidFill>
                  <a:latin typeface="Arial Black" pitchFamily="34" charset="0"/>
                </a:rPr>
                <a:t>Incidental</a:t>
              </a:r>
            </a:p>
            <a:p>
              <a:pPr algn="ctr">
                <a:spcBef>
                  <a:spcPct val="10000"/>
                </a:spcBef>
                <a:defRPr/>
              </a:pPr>
              <a:r>
                <a:rPr lang="en-US" sz="1600" b="1">
                  <a:solidFill>
                    <a:srgbClr val="000099"/>
                  </a:solidFill>
                  <a:latin typeface="Arial Black" pitchFamily="34" charset="0"/>
                </a:rPr>
                <a:t>Learning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fade">
                                      <p:cBhvr>
                                        <p:cTn id="7" dur="2000"/>
                                        <p:tgtEl>
                                          <p:spTgt spid="44042"/>
                                        </p:tgtEl>
                                      </p:cBhvr>
                                    </p:animEffect>
                                    <p:anim calcmode="lin" valueType="num">
                                      <p:cBhvr>
                                        <p:cTn id="8" dur="2000" fill="hold"/>
                                        <p:tgtEl>
                                          <p:spTgt spid="44042"/>
                                        </p:tgtEl>
                                        <p:attrNameLst>
                                          <p:attrName>style.rotation</p:attrName>
                                        </p:attrNameLst>
                                      </p:cBhvr>
                                      <p:tavLst>
                                        <p:tav tm="0">
                                          <p:val>
                                            <p:fltVal val="720"/>
                                          </p:val>
                                        </p:tav>
                                        <p:tav tm="100000">
                                          <p:val>
                                            <p:fltVal val="0"/>
                                          </p:val>
                                        </p:tav>
                                      </p:tavLst>
                                    </p:anim>
                                    <p:anim calcmode="lin" valueType="num">
                                      <p:cBhvr>
                                        <p:cTn id="9" dur="2000" fill="hold"/>
                                        <p:tgtEl>
                                          <p:spTgt spid="44042"/>
                                        </p:tgtEl>
                                        <p:attrNameLst>
                                          <p:attrName>ppt_h</p:attrName>
                                        </p:attrNameLst>
                                      </p:cBhvr>
                                      <p:tavLst>
                                        <p:tav tm="0">
                                          <p:val>
                                            <p:fltVal val="0"/>
                                          </p:val>
                                        </p:tav>
                                        <p:tav tm="100000">
                                          <p:val>
                                            <p:strVal val="#ppt_h"/>
                                          </p:val>
                                        </p:tav>
                                      </p:tavLst>
                                    </p:anim>
                                    <p:anim calcmode="lin" valueType="num">
                                      <p:cBhvr>
                                        <p:cTn id="10" dur="2000" fill="hold"/>
                                        <p:tgtEl>
                                          <p:spTgt spid="4404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44054"/>
                                        </p:tgtEl>
                                        <p:attrNameLst>
                                          <p:attrName>style.visibility</p:attrName>
                                        </p:attrNameLst>
                                      </p:cBhvr>
                                      <p:to>
                                        <p:strVal val="visible"/>
                                      </p:to>
                                    </p:set>
                                    <p:animEffect transition="in" filter="fade">
                                      <p:cBhvr>
                                        <p:cTn id="15" dur="2000"/>
                                        <p:tgtEl>
                                          <p:spTgt spid="44054"/>
                                        </p:tgtEl>
                                      </p:cBhvr>
                                    </p:animEffect>
                                    <p:anim calcmode="lin" valueType="num">
                                      <p:cBhvr>
                                        <p:cTn id="16" dur="2000" fill="hold"/>
                                        <p:tgtEl>
                                          <p:spTgt spid="44054"/>
                                        </p:tgtEl>
                                        <p:attrNameLst>
                                          <p:attrName>style.rotation</p:attrName>
                                        </p:attrNameLst>
                                      </p:cBhvr>
                                      <p:tavLst>
                                        <p:tav tm="0">
                                          <p:val>
                                            <p:fltVal val="720"/>
                                          </p:val>
                                        </p:tav>
                                        <p:tav tm="100000">
                                          <p:val>
                                            <p:fltVal val="0"/>
                                          </p:val>
                                        </p:tav>
                                      </p:tavLst>
                                    </p:anim>
                                    <p:anim calcmode="lin" valueType="num">
                                      <p:cBhvr>
                                        <p:cTn id="17" dur="2000" fill="hold"/>
                                        <p:tgtEl>
                                          <p:spTgt spid="44054"/>
                                        </p:tgtEl>
                                        <p:attrNameLst>
                                          <p:attrName>ppt_h</p:attrName>
                                        </p:attrNameLst>
                                      </p:cBhvr>
                                      <p:tavLst>
                                        <p:tav tm="0">
                                          <p:val>
                                            <p:fltVal val="0"/>
                                          </p:val>
                                        </p:tav>
                                        <p:tav tm="100000">
                                          <p:val>
                                            <p:strVal val="#ppt_h"/>
                                          </p:val>
                                        </p:tav>
                                      </p:tavLst>
                                    </p:anim>
                                    <p:anim calcmode="lin" valueType="num">
                                      <p:cBhvr>
                                        <p:cTn id="18" dur="2000" fill="hold"/>
                                        <p:tgtEl>
                                          <p:spTgt spid="44054"/>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44061"/>
                                        </p:tgtEl>
                                        <p:attrNameLst>
                                          <p:attrName>style.visibility</p:attrName>
                                        </p:attrNameLst>
                                      </p:cBhvr>
                                      <p:to>
                                        <p:strVal val="visible"/>
                                      </p:to>
                                    </p:set>
                                    <p:animEffect transition="in" filter="fade">
                                      <p:cBhvr>
                                        <p:cTn id="23" dur="2000"/>
                                        <p:tgtEl>
                                          <p:spTgt spid="44061"/>
                                        </p:tgtEl>
                                      </p:cBhvr>
                                    </p:animEffect>
                                    <p:anim calcmode="lin" valueType="num">
                                      <p:cBhvr>
                                        <p:cTn id="24" dur="2000" fill="hold"/>
                                        <p:tgtEl>
                                          <p:spTgt spid="44061"/>
                                        </p:tgtEl>
                                        <p:attrNameLst>
                                          <p:attrName>style.rotation</p:attrName>
                                        </p:attrNameLst>
                                      </p:cBhvr>
                                      <p:tavLst>
                                        <p:tav tm="0">
                                          <p:val>
                                            <p:fltVal val="720"/>
                                          </p:val>
                                        </p:tav>
                                        <p:tav tm="100000">
                                          <p:val>
                                            <p:fltVal val="0"/>
                                          </p:val>
                                        </p:tav>
                                      </p:tavLst>
                                    </p:anim>
                                    <p:anim calcmode="lin" valueType="num">
                                      <p:cBhvr>
                                        <p:cTn id="25" dur="2000" fill="hold"/>
                                        <p:tgtEl>
                                          <p:spTgt spid="44061"/>
                                        </p:tgtEl>
                                        <p:attrNameLst>
                                          <p:attrName>ppt_h</p:attrName>
                                        </p:attrNameLst>
                                      </p:cBhvr>
                                      <p:tavLst>
                                        <p:tav tm="0">
                                          <p:val>
                                            <p:fltVal val="0"/>
                                          </p:val>
                                        </p:tav>
                                        <p:tav tm="100000">
                                          <p:val>
                                            <p:strVal val="#ppt_h"/>
                                          </p:val>
                                        </p:tav>
                                      </p:tavLst>
                                    </p:anim>
                                    <p:anim calcmode="lin" valueType="num">
                                      <p:cBhvr>
                                        <p:cTn id="26" dur="2000" fill="hold"/>
                                        <p:tgtEl>
                                          <p:spTgt spid="44061"/>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44060"/>
                                        </p:tgtEl>
                                        <p:attrNameLst>
                                          <p:attrName>style.visibility</p:attrName>
                                        </p:attrNameLst>
                                      </p:cBhvr>
                                      <p:to>
                                        <p:strVal val="visible"/>
                                      </p:to>
                                    </p:set>
                                    <p:animEffect transition="in" filter="fade">
                                      <p:cBhvr>
                                        <p:cTn id="31" dur="2000"/>
                                        <p:tgtEl>
                                          <p:spTgt spid="44060"/>
                                        </p:tgtEl>
                                      </p:cBhvr>
                                    </p:animEffect>
                                    <p:anim calcmode="lin" valueType="num">
                                      <p:cBhvr>
                                        <p:cTn id="32" dur="2000" fill="hold"/>
                                        <p:tgtEl>
                                          <p:spTgt spid="44060"/>
                                        </p:tgtEl>
                                        <p:attrNameLst>
                                          <p:attrName>style.rotation</p:attrName>
                                        </p:attrNameLst>
                                      </p:cBhvr>
                                      <p:tavLst>
                                        <p:tav tm="0">
                                          <p:val>
                                            <p:fltVal val="720"/>
                                          </p:val>
                                        </p:tav>
                                        <p:tav tm="100000">
                                          <p:val>
                                            <p:fltVal val="0"/>
                                          </p:val>
                                        </p:tav>
                                      </p:tavLst>
                                    </p:anim>
                                    <p:anim calcmode="lin" valueType="num">
                                      <p:cBhvr>
                                        <p:cTn id="33" dur="2000" fill="hold"/>
                                        <p:tgtEl>
                                          <p:spTgt spid="44060"/>
                                        </p:tgtEl>
                                        <p:attrNameLst>
                                          <p:attrName>ppt_h</p:attrName>
                                        </p:attrNameLst>
                                      </p:cBhvr>
                                      <p:tavLst>
                                        <p:tav tm="0">
                                          <p:val>
                                            <p:fltVal val="0"/>
                                          </p:val>
                                        </p:tav>
                                        <p:tav tm="100000">
                                          <p:val>
                                            <p:strVal val="#ppt_h"/>
                                          </p:val>
                                        </p:tav>
                                      </p:tavLst>
                                    </p:anim>
                                    <p:anim calcmode="lin" valueType="num">
                                      <p:cBhvr>
                                        <p:cTn id="34" dur="2000" fill="hold"/>
                                        <p:tgtEl>
                                          <p:spTgt spid="44060"/>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nodeType="clickEffect">
                                  <p:stCondLst>
                                    <p:cond delay="0"/>
                                  </p:stCondLst>
                                  <p:childTnLst>
                                    <p:set>
                                      <p:cBhvr>
                                        <p:cTn id="38" dur="1" fill="hold">
                                          <p:stCondLst>
                                            <p:cond delay="0"/>
                                          </p:stCondLst>
                                        </p:cTn>
                                        <p:tgtEl>
                                          <p:spTgt spid="44065"/>
                                        </p:tgtEl>
                                        <p:attrNameLst>
                                          <p:attrName>style.visibility</p:attrName>
                                        </p:attrNameLst>
                                      </p:cBhvr>
                                      <p:to>
                                        <p:strVal val="visible"/>
                                      </p:to>
                                    </p:set>
                                    <p:animEffect transition="in" filter="fade">
                                      <p:cBhvr>
                                        <p:cTn id="39" dur="2000"/>
                                        <p:tgtEl>
                                          <p:spTgt spid="44065"/>
                                        </p:tgtEl>
                                      </p:cBhvr>
                                    </p:animEffect>
                                    <p:anim calcmode="lin" valueType="num">
                                      <p:cBhvr>
                                        <p:cTn id="40" dur="2000" fill="hold"/>
                                        <p:tgtEl>
                                          <p:spTgt spid="44065"/>
                                        </p:tgtEl>
                                        <p:attrNameLst>
                                          <p:attrName>style.rotation</p:attrName>
                                        </p:attrNameLst>
                                      </p:cBhvr>
                                      <p:tavLst>
                                        <p:tav tm="0">
                                          <p:val>
                                            <p:fltVal val="720"/>
                                          </p:val>
                                        </p:tav>
                                        <p:tav tm="100000">
                                          <p:val>
                                            <p:fltVal val="0"/>
                                          </p:val>
                                        </p:tav>
                                      </p:tavLst>
                                    </p:anim>
                                    <p:anim calcmode="lin" valueType="num">
                                      <p:cBhvr>
                                        <p:cTn id="41" dur="2000" fill="hold"/>
                                        <p:tgtEl>
                                          <p:spTgt spid="44065"/>
                                        </p:tgtEl>
                                        <p:attrNameLst>
                                          <p:attrName>ppt_h</p:attrName>
                                        </p:attrNameLst>
                                      </p:cBhvr>
                                      <p:tavLst>
                                        <p:tav tm="0">
                                          <p:val>
                                            <p:fltVal val="0"/>
                                          </p:val>
                                        </p:tav>
                                        <p:tav tm="100000">
                                          <p:val>
                                            <p:strVal val="#ppt_h"/>
                                          </p:val>
                                        </p:tav>
                                      </p:tavLst>
                                    </p:anim>
                                    <p:anim calcmode="lin" valueType="num">
                                      <p:cBhvr>
                                        <p:cTn id="42" dur="2000" fill="hold"/>
                                        <p:tgtEl>
                                          <p:spTgt spid="44065"/>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nodeType="clickEffect">
                                  <p:stCondLst>
                                    <p:cond delay="0"/>
                                  </p:stCondLst>
                                  <p:childTnLst>
                                    <p:set>
                                      <p:cBhvr>
                                        <p:cTn id="46" dur="1" fill="hold">
                                          <p:stCondLst>
                                            <p:cond delay="0"/>
                                          </p:stCondLst>
                                        </p:cTn>
                                        <p:tgtEl>
                                          <p:spTgt spid="44059"/>
                                        </p:tgtEl>
                                        <p:attrNameLst>
                                          <p:attrName>style.visibility</p:attrName>
                                        </p:attrNameLst>
                                      </p:cBhvr>
                                      <p:to>
                                        <p:strVal val="visible"/>
                                      </p:to>
                                    </p:set>
                                    <p:animEffect transition="in" filter="fade">
                                      <p:cBhvr>
                                        <p:cTn id="47" dur="2000"/>
                                        <p:tgtEl>
                                          <p:spTgt spid="44059"/>
                                        </p:tgtEl>
                                      </p:cBhvr>
                                    </p:animEffect>
                                    <p:anim calcmode="lin" valueType="num">
                                      <p:cBhvr>
                                        <p:cTn id="48" dur="2000" fill="hold"/>
                                        <p:tgtEl>
                                          <p:spTgt spid="44059"/>
                                        </p:tgtEl>
                                        <p:attrNameLst>
                                          <p:attrName>style.rotation</p:attrName>
                                        </p:attrNameLst>
                                      </p:cBhvr>
                                      <p:tavLst>
                                        <p:tav tm="0">
                                          <p:val>
                                            <p:fltVal val="720"/>
                                          </p:val>
                                        </p:tav>
                                        <p:tav tm="100000">
                                          <p:val>
                                            <p:fltVal val="0"/>
                                          </p:val>
                                        </p:tav>
                                      </p:tavLst>
                                    </p:anim>
                                    <p:anim calcmode="lin" valueType="num">
                                      <p:cBhvr>
                                        <p:cTn id="49" dur="2000" fill="hold"/>
                                        <p:tgtEl>
                                          <p:spTgt spid="44059"/>
                                        </p:tgtEl>
                                        <p:attrNameLst>
                                          <p:attrName>ppt_h</p:attrName>
                                        </p:attrNameLst>
                                      </p:cBhvr>
                                      <p:tavLst>
                                        <p:tav tm="0">
                                          <p:val>
                                            <p:fltVal val="0"/>
                                          </p:val>
                                        </p:tav>
                                        <p:tav tm="100000">
                                          <p:val>
                                            <p:strVal val="#ppt_h"/>
                                          </p:val>
                                        </p:tav>
                                      </p:tavLst>
                                    </p:anim>
                                    <p:anim calcmode="lin" valueType="num">
                                      <p:cBhvr>
                                        <p:cTn id="50" dur="2000" fill="hold"/>
                                        <p:tgtEl>
                                          <p:spTgt spid="4405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C:\Users\KaplaML\AppData\Local\Microsoft\Windows\Temporary Internet Files\Content.IE5\C99M9RCH\MP900400849[1].jpg"/>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50000" contrast="-55000"/>
                    </a14:imgEffect>
                  </a14:imgLayer>
                </a14:imgProps>
              </a:ext>
              <a:ext uri="{28A0092B-C50C-407E-A947-70E740481C1C}">
                <a14:useLocalDpi xmlns:a14="http://schemas.microsoft.com/office/drawing/2010/main" val="0"/>
              </a:ext>
            </a:extLst>
          </a:blip>
          <a:srcRect r="13219"/>
          <a:stretch/>
        </p:blipFill>
        <p:spPr bwMode="auto">
          <a:xfrm>
            <a:off x="457200" y="1460157"/>
            <a:ext cx="8200278" cy="54101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Happens?</a:t>
            </a:r>
            <a:endParaRPr lang="en-US" dirty="0"/>
          </a:p>
        </p:txBody>
      </p:sp>
      <p:sp>
        <p:nvSpPr>
          <p:cNvPr id="4" name="Content Placeholder 3"/>
          <p:cNvSpPr>
            <a:spLocks noGrp="1"/>
          </p:cNvSpPr>
          <p:nvPr>
            <p:ph idx="1"/>
          </p:nvPr>
        </p:nvSpPr>
        <p:spPr>
          <a:xfrm>
            <a:off x="533400" y="1600199"/>
            <a:ext cx="8229600" cy="5105400"/>
          </a:xfrm>
        </p:spPr>
        <p:txBody>
          <a:bodyPr/>
          <a:lstStyle/>
          <a:p>
            <a:r>
              <a:rPr lang="en-US" dirty="0" smtClean="0"/>
              <a:t>Higher Rates</a:t>
            </a:r>
          </a:p>
          <a:p>
            <a:pPr lvl="1"/>
            <a:r>
              <a:rPr lang="en-US" dirty="0" smtClean="0"/>
              <a:t>Victims becoming Offenders</a:t>
            </a:r>
          </a:p>
          <a:p>
            <a:pPr lvl="1"/>
            <a:r>
              <a:rPr lang="en-US" dirty="0" smtClean="0"/>
              <a:t>Alcohol &amp; Drug Abuse</a:t>
            </a:r>
          </a:p>
          <a:p>
            <a:pPr lvl="1"/>
            <a:r>
              <a:rPr lang="en-US" dirty="0" smtClean="0"/>
              <a:t>Recurring Relapses</a:t>
            </a:r>
          </a:p>
          <a:p>
            <a:pPr lvl="1"/>
            <a:r>
              <a:rPr lang="en-US" dirty="0" smtClean="0"/>
              <a:t>Suicides</a:t>
            </a:r>
          </a:p>
          <a:p>
            <a:r>
              <a:rPr lang="en-US" dirty="0" smtClean="0"/>
              <a:t>Higher Costs</a:t>
            </a:r>
          </a:p>
          <a:p>
            <a:pPr lvl="1"/>
            <a:r>
              <a:rPr lang="en-US" dirty="0" smtClean="0"/>
              <a:t>Longer Inpatient Hospitalizations</a:t>
            </a:r>
          </a:p>
          <a:p>
            <a:pPr lvl="1"/>
            <a:r>
              <a:rPr lang="en-US" dirty="0" smtClean="0"/>
              <a:t>Interactions with Law Enforcement</a:t>
            </a:r>
          </a:p>
          <a:p>
            <a:pPr lvl="1"/>
            <a:r>
              <a:rPr lang="en-US" dirty="0" smtClean="0"/>
              <a:t>Incarcerations</a:t>
            </a:r>
          </a:p>
          <a:p>
            <a:pPr lvl="1"/>
            <a:r>
              <a:rPr lang="en-US" dirty="0" smtClean="0"/>
              <a:t>Failure to Thrive</a:t>
            </a:r>
          </a:p>
          <a:p>
            <a:pPr lvl="1"/>
            <a:endParaRPr lang="en-US" dirty="0"/>
          </a:p>
        </p:txBody>
      </p:sp>
    </p:spTree>
    <p:extLst>
      <p:ext uri="{BB962C8B-B14F-4D97-AF65-F5344CB8AC3E}">
        <p14:creationId xmlns:p14="http://schemas.microsoft.com/office/powerpoint/2010/main" val="2334768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What does Equal Access look like?</a:t>
            </a:r>
          </a:p>
        </p:txBody>
      </p:sp>
      <p:pic>
        <p:nvPicPr>
          <p:cNvPr id="22531" name="Picture 3" descr="C:\Users\KaplaML\AppData\Local\Microsoft\Windows\Temporary Internet Files\Content.IE5\CFMRIWU2\MC9000890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752600"/>
            <a:ext cx="461962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800" fill="hold">
                                          <p:stCondLst>
                                            <p:cond delay="0"/>
                                          </p:stCondLst>
                                        </p:cTn>
                                        <p:tgtEl>
                                          <p:spTgt spid="22531"/>
                                        </p:tgtEl>
                                        <p:attrNameLst>
                                          <p:attrName>r</p:attrName>
                                        </p:attrNameLst>
                                      </p:cBhvr>
                                    </p:animRot>
                                    <p:animRot by="-240000">
                                      <p:cBhvr>
                                        <p:cTn id="7" dur="1600" fill="hold">
                                          <p:stCondLst>
                                            <p:cond delay="1600"/>
                                          </p:stCondLst>
                                        </p:cTn>
                                        <p:tgtEl>
                                          <p:spTgt spid="22531"/>
                                        </p:tgtEl>
                                        <p:attrNameLst>
                                          <p:attrName>r</p:attrName>
                                        </p:attrNameLst>
                                      </p:cBhvr>
                                    </p:animRot>
                                    <p:animRot by="240000">
                                      <p:cBhvr>
                                        <p:cTn id="8" dur="1600" fill="hold">
                                          <p:stCondLst>
                                            <p:cond delay="3200"/>
                                          </p:stCondLst>
                                        </p:cTn>
                                        <p:tgtEl>
                                          <p:spTgt spid="22531"/>
                                        </p:tgtEl>
                                        <p:attrNameLst>
                                          <p:attrName>r</p:attrName>
                                        </p:attrNameLst>
                                      </p:cBhvr>
                                    </p:animRot>
                                    <p:animRot by="-240000">
                                      <p:cBhvr>
                                        <p:cTn id="9" dur="1600" fill="hold">
                                          <p:stCondLst>
                                            <p:cond delay="4800"/>
                                          </p:stCondLst>
                                        </p:cTn>
                                        <p:tgtEl>
                                          <p:spTgt spid="22531"/>
                                        </p:tgtEl>
                                        <p:attrNameLst>
                                          <p:attrName>r</p:attrName>
                                        </p:attrNameLst>
                                      </p:cBhvr>
                                    </p:animRot>
                                    <p:animRot by="120000">
                                      <p:cBhvr>
                                        <p:cTn id="10" dur="1600" fill="hold">
                                          <p:stCondLst>
                                            <p:cond delay="6400"/>
                                          </p:stCondLst>
                                        </p:cTn>
                                        <p:tgtEl>
                                          <p:spTgt spid="225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74501"/>
            <a:ext cx="5334000" cy="4000500"/>
          </a:xfrm>
          <a:prstGeom prst="rect">
            <a:avLst/>
          </a:prstGeom>
          <a:noFill/>
          <a:ln w="127000" cap="sq">
            <a:solidFill>
              <a:schemeClr val="accent2">
                <a:lumMod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Grp="1" noChangeArrowheads="1"/>
          </p:cNvSpPr>
          <p:nvPr>
            <p:ph type="title"/>
          </p:nvPr>
        </p:nvSpPr>
        <p:spPr>
          <a:xfrm>
            <a:off x="457200" y="274638"/>
            <a:ext cx="8229600" cy="1143000"/>
          </a:xfrm>
        </p:spPr>
        <p:txBody>
          <a:bodyPr/>
          <a:lstStyle/>
          <a:p>
            <a:pPr eaLnBrk="1" hangingPunct="1"/>
            <a:r>
              <a:rPr lang="en-US" dirty="0" smtClean="0"/>
              <a:t>An Anecdotal Experience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Mental Health Steering Committee:</a:t>
            </a:r>
            <a:br>
              <a:rPr lang="en-US" smtClean="0"/>
            </a:br>
            <a:r>
              <a:rPr lang="en-US" smtClean="0"/>
              <a:t>Who are we?</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371600"/>
            <a:ext cx="51816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1697</TotalTime>
  <Words>1650</Words>
  <Application>Microsoft Office PowerPoint</Application>
  <PresentationFormat>On-screen Show (4:3)</PresentationFormat>
  <Paragraphs>242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Watermark</vt:lpstr>
      <vt:lpstr>An Action Plan: Addressing Mental Health and Substance Abuse Needs for the Deaf and Hard of Hearing</vt:lpstr>
      <vt:lpstr>How Successful Would You Be If….</vt:lpstr>
      <vt:lpstr>It’s A Matter of Communication</vt:lpstr>
      <vt:lpstr>One Size Does Not Fit All</vt:lpstr>
      <vt:lpstr>Swiss Cheese Anyone?</vt:lpstr>
      <vt:lpstr>What Happens?</vt:lpstr>
      <vt:lpstr>What does Equal Access look like?</vt:lpstr>
      <vt:lpstr>An Anecdotal Experience</vt:lpstr>
      <vt:lpstr>Mental Health Steering Committee: Who are we?</vt:lpstr>
      <vt:lpstr>Our Vision</vt:lpstr>
      <vt:lpstr>Our Objective </vt:lpstr>
      <vt:lpstr>Action Plan </vt:lpstr>
      <vt:lpstr>Developing Information Resources</vt:lpstr>
      <vt:lpstr>Addressing Licensing Issues</vt:lpstr>
      <vt:lpstr>Expanding Utilization of Tele-Health </vt:lpstr>
      <vt:lpstr>Seeking Financial Resources for Support</vt:lpstr>
      <vt:lpstr>Representation Opportunities on Key Boards, Councils &amp; Committees</vt:lpstr>
      <vt:lpstr>Use of Technology to Increase Collaborative Partnership</vt:lpstr>
      <vt:lpstr>The Georgia Judgment Belton v. Georgia (March 30, 2012)</vt:lpstr>
      <vt:lpstr>The Current State of Accessible Mental Health Services in Wisconsin</vt:lpstr>
      <vt:lpstr>South Carolina</vt:lpstr>
      <vt:lpstr>How Can You Contribute?</vt:lpstr>
    </vt:vector>
  </TitlesOfParts>
  <Company>DHS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Steering Committee</dc:title>
  <dc:creator>DHFS</dc:creator>
  <cp:lastModifiedBy>Kaplan, Melani L</cp:lastModifiedBy>
  <cp:revision>71</cp:revision>
  <cp:lastPrinted>2012-07-13T14:47:23Z</cp:lastPrinted>
  <dcterms:created xsi:type="dcterms:W3CDTF">2012-07-09T15:30:28Z</dcterms:created>
  <dcterms:modified xsi:type="dcterms:W3CDTF">2012-08-10T19:09:33Z</dcterms:modified>
</cp:coreProperties>
</file>