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9" r:id="rId4"/>
    <p:sldId id="260" r:id="rId5"/>
    <p:sldId id="263" r:id="rId6"/>
    <p:sldId id="262" r:id="rId7"/>
    <p:sldId id="265" r:id="rId8"/>
    <p:sldId id="277" r:id="rId9"/>
    <p:sldId id="279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888885334364881"/>
          <c:y val="5.6224563234381797E-2"/>
          <c:w val="0.48533544349489627"/>
          <c:h val="0.94377543676561815"/>
        </c:manualLayout>
      </c:layout>
      <c:pieChart>
        <c:varyColors val="1"/>
        <c:ser>
          <c:idx val="0"/>
          <c:order val="0"/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4"/>
            <c:bubble3D val="0"/>
            <c:spPr>
              <a:solidFill>
                <a:srgbClr val="00800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Pt>
            <c:idx val="6"/>
            <c:bubble3D val="0"/>
            <c:spPr>
              <a:solidFill>
                <a:srgbClr val="FFC000"/>
              </a:solidFill>
            </c:spPr>
          </c:dPt>
          <c:dLbls>
            <c:dLbl>
              <c:idx val="1"/>
              <c:layout>
                <c:manualLayout>
                  <c:x val="-0.1516649206599599"/>
                  <c:y val="-0.2070548088874789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Property </a:t>
                    </a:r>
                    <a:r>
                      <a:rPr lang="en-US" dirty="0"/>
                      <a:t>Tax Levy
</a:t>
                    </a:r>
                    <a:r>
                      <a:rPr lang="en-US" dirty="0" smtClean="0"/>
                      <a:t>22%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9224385701645266"/>
                  <c:y val="-0.17921738578300828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Fees for Service</a:t>
                    </a:r>
                  </a:p>
                  <a:p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&amp;</a:t>
                    </a:r>
                    <a:r>
                      <a:rPr lang="en-US" sz="1600" baseline="0" dirty="0" smtClean="0">
                        <a:solidFill>
                          <a:schemeClr val="tx1"/>
                        </a:solidFill>
                      </a:rPr>
                      <a:t> Other</a:t>
                    </a:r>
                    <a:r>
                      <a:rPr lang="en-US" sz="1600" dirty="0">
                        <a:solidFill>
                          <a:schemeClr val="tx1"/>
                        </a:solidFill>
                      </a:rPr>
                      <a:t>
37%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1111111111111112E-2"/>
                  <c:y val="0.17129629629629631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chemeClr val="tx1"/>
                        </a:solidFill>
                      </a:rPr>
                      <a:t>State &amp; Federal 
</a:t>
                    </a:r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27%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8.0851325659728843E-2"/>
                  <c:y val="-3.179192679399842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209015939833921E-2"/>
                  <c:y val="0.1120343062954087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9.8926447950675955E-2"/>
                  <c:y val="0.2552920455081695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Other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Sheet1!$F$38:$F$44</c:f>
              <c:strCache>
                <c:ptCount val="7"/>
                <c:pt idx="0">
                  <c:v>Revenue Source</c:v>
                </c:pt>
                <c:pt idx="1">
                  <c:v>Property Tax Levy</c:v>
                </c:pt>
                <c:pt idx="2">
                  <c:v>Direct Revenues</c:v>
                </c:pt>
                <c:pt idx="3">
                  <c:v>State &amp; Federal Revenue</c:v>
                </c:pt>
                <c:pt idx="4">
                  <c:v>Sales Tax</c:v>
                </c:pt>
                <c:pt idx="5">
                  <c:v>Capital Projects</c:v>
                </c:pt>
                <c:pt idx="6">
                  <c:v>Other</c:v>
                </c:pt>
              </c:strCache>
            </c:strRef>
          </c:cat>
          <c:val>
            <c:numRef>
              <c:f>Sheet1!$G$38:$G$44</c:f>
              <c:numCache>
                <c:formatCode>General</c:formatCode>
                <c:ptCount val="7"/>
                <c:pt idx="1">
                  <c:v>21</c:v>
                </c:pt>
                <c:pt idx="2">
                  <c:v>37</c:v>
                </c:pt>
                <c:pt idx="3">
                  <c:v>28</c:v>
                </c:pt>
                <c:pt idx="4">
                  <c:v>5</c:v>
                </c:pt>
                <c:pt idx="5">
                  <c:v>2</c:v>
                </c:pt>
                <c:pt idx="6">
                  <c:v>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96"/>
      </c:pieChart>
    </c:plotArea>
    <c:plotVisOnly val="1"/>
    <c:dispBlanksAs val="gap"/>
    <c:showDLblsOverMax val="0"/>
  </c:chart>
  <c:spPr>
    <a:effectLst>
      <a:outerShdw blurRad="50800" dist="50800" dir="5400000" algn="ctr" rotWithShape="0">
        <a:srgbClr val="000000">
          <a:alpha val="0"/>
        </a:srgbClr>
      </a:outerShdw>
    </a:effectLst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chemeClr val="bg1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chemeClr val="tx2"/>
              </a:solidFill>
            </c:spPr>
          </c:dPt>
          <c:dPt>
            <c:idx val="6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7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8"/>
            <c:bubble3D val="0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2.4383418418851489E-2"/>
                  <c:y val="8.3750889413174545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Legislative &amp; Executive</a:t>
                    </a:r>
                  </a:p>
                  <a:p>
                    <a:r>
                      <a:rPr lang="en-US" sz="1400" b="1"/>
                      <a:t>3%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/>
                      <a:t>Administration</a:t>
                    </a:r>
                  </a:p>
                  <a:p>
                    <a:r>
                      <a:rPr lang="en-US" sz="1400" b="1"/>
                      <a:t>3%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2.4532029650139887E-3"/>
                  <c:y val="-4.349403692959429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Courts,</a:t>
                    </a:r>
                    <a:r>
                      <a:rPr lang="en-US" sz="1400" b="1" baseline="0" dirty="0" smtClean="0"/>
                      <a:t> </a:t>
                    </a:r>
                    <a:r>
                      <a:rPr lang="en-US" sz="1400" b="1" dirty="0" smtClean="0"/>
                      <a:t>Judiciary &amp; Criminal Prosecution</a:t>
                    </a:r>
                    <a:endParaRPr lang="en-US" sz="1400" b="1" dirty="0"/>
                  </a:p>
                  <a:p>
                    <a:r>
                      <a:rPr lang="en-US" sz="1400" b="1" dirty="0" smtClean="0"/>
                      <a:t>13%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9.020896426408237E-2"/>
                  <c:y val="0.21491228070175439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Sheriff</a:t>
                    </a:r>
                    <a:r>
                      <a:rPr lang="en-US" sz="1400" dirty="0"/>
                      <a:t>
</a:t>
                    </a:r>
                    <a:r>
                      <a:rPr lang="en-US" sz="1400" dirty="0" smtClean="0"/>
                      <a:t>31%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4.5350869602838108E-2"/>
                  <c:y val="-7.3451673803932402E-2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z="1400" b="1" dirty="0"/>
                      <a:t>General Government</a:t>
                    </a:r>
                  </a:p>
                  <a:p>
                    <a:pPr>
                      <a:defRPr sz="1400" b="1"/>
                    </a:pPr>
                    <a:r>
                      <a:rPr lang="en-US" sz="1400" b="1" dirty="0"/>
                      <a:t>-</a:t>
                    </a:r>
                    <a:r>
                      <a:rPr lang="en-US" sz="1400" b="1" dirty="0" smtClean="0"/>
                      <a:t>0.1%</a:t>
                    </a:r>
                    <a:endParaRPr lang="en-US" dirty="0"/>
                  </a:p>
                </c:rich>
              </c:tx>
              <c:numFmt formatCode="0.0%" sourceLinked="0"/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1.5871477603761067E-2"/>
                  <c:y val="0.1471547635492931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Transportation </a:t>
                    </a:r>
                    <a:r>
                      <a:rPr lang="en-US" dirty="0"/>
                      <a:t>&amp; Public Works
</a:t>
                    </a:r>
                    <a:r>
                      <a:rPr lang="en-US" dirty="0" smtClean="0"/>
                      <a:t>5%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-0.1865767500216319"/>
                  <c:y val="-0.1567163972924437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Health </a:t>
                    </a:r>
                    <a:r>
                      <a:rPr lang="en-US" dirty="0"/>
                      <a:t>&amp; Human Services
</a:t>
                    </a:r>
                    <a:r>
                      <a:rPr lang="en-US" dirty="0" smtClean="0"/>
                      <a:t>22%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7"/>
              <c:layout>
                <c:manualLayout>
                  <c:x val="2.9160104986876642E-2"/>
                  <c:y val="-8.1533910047560196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Parks, Recreation &amp; Culture</a:t>
                    </a:r>
                  </a:p>
                  <a:p>
                    <a:r>
                      <a:rPr lang="en-US" sz="1400" b="1"/>
                      <a:t>9%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Debt </a:t>
                    </a:r>
                    <a:r>
                      <a:rPr lang="en-US" smtClean="0"/>
                      <a:t>Service &amp; Capital</a:t>
                    </a:r>
                    <a:r>
                      <a:rPr lang="en-US"/>
                      <a:t>
</a:t>
                    </a:r>
                    <a:r>
                      <a:rPr lang="en-US" smtClean="0"/>
                      <a:t>15%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numFmt formatCode="0%" sourceLinked="0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'Charts 1, 2 and 6'!$A$38:$A$46</c:f>
              <c:strCache>
                <c:ptCount val="9"/>
                <c:pt idx="0">
                  <c:v>Legislative &amp; Executive</c:v>
                </c:pt>
                <c:pt idx="1">
                  <c:v>Administration</c:v>
                </c:pt>
                <c:pt idx="2">
                  <c:v>Courts &amp; Judiciary</c:v>
                </c:pt>
                <c:pt idx="3">
                  <c:v>Public Safety</c:v>
                </c:pt>
                <c:pt idx="4">
                  <c:v>General Government</c:v>
                </c:pt>
                <c:pt idx="5">
                  <c:v>Transportation &amp; Public Works</c:v>
                </c:pt>
                <c:pt idx="6">
                  <c:v>Health &amp; Human Services</c:v>
                </c:pt>
                <c:pt idx="7">
                  <c:v>Parks, Recreation &amp; Culture</c:v>
                </c:pt>
                <c:pt idx="8">
                  <c:v>Debt Service</c:v>
                </c:pt>
              </c:strCache>
            </c:strRef>
          </c:cat>
          <c:val>
            <c:numRef>
              <c:f>'Charts 1, 2 and 6'!$F$38:$F$46</c:f>
              <c:numCache>
                <c:formatCode>0.0%</c:formatCode>
                <c:ptCount val="9"/>
                <c:pt idx="0">
                  <c:v>2.9970062495871606E-2</c:v>
                </c:pt>
                <c:pt idx="1">
                  <c:v>2.7990652630069588E-2</c:v>
                </c:pt>
                <c:pt idx="2">
                  <c:v>0.12119929002303377</c:v>
                </c:pt>
                <c:pt idx="3">
                  <c:v>0.33208382701700251</c:v>
                </c:pt>
                <c:pt idx="4">
                  <c:v>-1.549490510932986E-3</c:v>
                </c:pt>
                <c:pt idx="5">
                  <c:v>3.7510315184199318E-2</c:v>
                </c:pt>
                <c:pt idx="6">
                  <c:v>0.22491145279682218</c:v>
                </c:pt>
                <c:pt idx="7">
                  <c:v>9.4371839468798249E-2</c:v>
                </c:pt>
                <c:pt idx="8">
                  <c:v>0.13351205089513576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49"/>
      </c:pie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9D406-31E5-4810-9078-9A5D197076D9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76AF2-243A-4A98-8CDF-1CDFF076E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05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7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3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7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0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2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2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6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1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3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E1BB1-D14E-4C62-9AFA-67EAA4DF64FB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29609-C0FE-495C-A302-C3E46987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20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447800"/>
            <a:ext cx="70866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2013 Budget Listening Sessions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810000"/>
            <a:ext cx="6400800" cy="1752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Chris Abele</a:t>
            </a:r>
          </a:p>
          <a:p>
            <a:r>
              <a:rPr lang="en-US" sz="3600" dirty="0" smtClean="0"/>
              <a:t>Milwaukee County</a:t>
            </a:r>
          </a:p>
          <a:p>
            <a:r>
              <a:rPr lang="en-US" sz="3600" dirty="0" smtClean="0"/>
              <a:t>Executive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38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8809" y="0"/>
            <a:ext cx="7086600" cy="1200912"/>
          </a:xfrm>
        </p:spPr>
        <p:txBody>
          <a:bodyPr>
            <a:noAutofit/>
          </a:bodyPr>
          <a:lstStyle/>
          <a:p>
            <a:r>
              <a:rPr lang="en-US" sz="4800" dirty="0" smtClean="0"/>
              <a:t>2013 Budget Strategy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00400" y="1158680"/>
            <a:ext cx="3288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Guiding Principles: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850827" y="1905000"/>
            <a:ext cx="7162799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Long-term Sustainable Service Delivery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Data-based Decision-making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Is it Mandated?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Is it a Priority?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Should Property Tax Payers Fund This?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Do Others Provide this Service More Efficiently?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Do Citizens Rely on the County to do This?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Are there Best Practices We Can Adopt?</a:t>
            </a:r>
          </a:p>
        </p:txBody>
      </p:sp>
    </p:spTree>
    <p:extLst>
      <p:ext uri="{BB962C8B-B14F-4D97-AF65-F5344CB8AC3E}">
        <p14:creationId xmlns:p14="http://schemas.microsoft.com/office/powerpoint/2010/main" val="286394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8809" y="0"/>
            <a:ext cx="7086600" cy="1200912"/>
          </a:xfrm>
        </p:spPr>
        <p:txBody>
          <a:bodyPr>
            <a:noAutofit/>
          </a:bodyPr>
          <a:lstStyle/>
          <a:p>
            <a:r>
              <a:rPr lang="en-US" sz="4800" dirty="0" smtClean="0"/>
              <a:t>2013 Budget Strategy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29000" y="1174360"/>
            <a:ext cx="29592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Key Focus Areas: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850828" y="2286000"/>
            <a:ext cx="7162799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Programs for Those Most in Need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Efficiency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Long-Term Cost Reduction &amp; Avoidance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Sustainable Budgeting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Shared Services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Non-Mandated </a:t>
            </a:r>
            <a:r>
              <a:rPr lang="en-US" sz="2400" dirty="0" smtClean="0"/>
              <a:t>Programs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721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8809" y="0"/>
            <a:ext cx="7086600" cy="1200912"/>
          </a:xfrm>
        </p:spPr>
        <p:txBody>
          <a:bodyPr>
            <a:noAutofit/>
          </a:bodyPr>
          <a:lstStyle/>
          <a:p>
            <a:r>
              <a:rPr lang="en-US" sz="4800" dirty="0" smtClean="0"/>
              <a:t>2013 Budget Calendar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38600" y="1187432"/>
            <a:ext cx="1924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Key Dates: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831815" y="2286000"/>
            <a:ext cx="71627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400" b="1" dirty="0" smtClean="0"/>
              <a:t>September 27:</a:t>
            </a:r>
            <a:r>
              <a:rPr lang="en-US" sz="2400" dirty="0" smtClean="0"/>
              <a:t> Recommended Budget Presentation</a:t>
            </a:r>
          </a:p>
          <a:p>
            <a:pPr marL="285750" indent="-285750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400" b="1" dirty="0" smtClean="0"/>
              <a:t>October 8 – October 31:</a:t>
            </a:r>
            <a:r>
              <a:rPr lang="en-US" sz="2400" dirty="0" smtClean="0"/>
              <a:t> County Board Finance &amp; Audit Committee Budget Hearings</a:t>
            </a:r>
          </a:p>
          <a:p>
            <a:pPr marL="285750" indent="-285750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400" b="1" dirty="0" smtClean="0"/>
              <a:t>October 29: </a:t>
            </a:r>
            <a:r>
              <a:rPr lang="en-US" sz="2400" dirty="0" smtClean="0"/>
              <a:t>County Board Public Hearing</a:t>
            </a:r>
          </a:p>
          <a:p>
            <a:pPr marL="285750" indent="-285750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400" b="1" dirty="0" smtClean="0"/>
              <a:t>November 5:</a:t>
            </a:r>
            <a:r>
              <a:rPr lang="en-US" sz="2400" dirty="0" smtClean="0"/>
              <a:t> County Board Budget Adoption Day</a:t>
            </a:r>
          </a:p>
          <a:p>
            <a:pPr>
              <a:spcAft>
                <a:spcPts val="18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29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8289"/>
            <a:ext cx="7086600" cy="1200912"/>
          </a:xfrm>
        </p:spPr>
        <p:txBody>
          <a:bodyPr>
            <a:noAutofit/>
          </a:bodyPr>
          <a:lstStyle/>
          <a:p>
            <a:r>
              <a:rPr lang="en-US" sz="4800" dirty="0" smtClean="0"/>
              <a:t>Agenda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1752600"/>
            <a:ext cx="6400800" cy="1752600"/>
          </a:xfrm>
        </p:spPr>
        <p:txBody>
          <a:bodyPr>
            <a:noAutofit/>
          </a:bodyPr>
          <a:lstStyle/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dirty="0" smtClean="0">
                <a:cs typeface="Times New Roman" pitchFamily="18" charset="0"/>
              </a:rPr>
              <a:t>County Overview</a:t>
            </a:r>
          </a:p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dirty="0" smtClean="0">
                <a:cs typeface="Times New Roman" pitchFamily="18" charset="0"/>
              </a:rPr>
              <a:t>County Budget Overview</a:t>
            </a:r>
          </a:p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dirty="0" smtClean="0">
                <a:cs typeface="Times New Roman" pitchFamily="18" charset="0"/>
              </a:rPr>
              <a:t>Fiscal Challenges</a:t>
            </a:r>
          </a:p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dirty="0" smtClean="0">
                <a:cs typeface="Times New Roman" pitchFamily="18" charset="0"/>
              </a:rPr>
              <a:t>2013 Budget Strategy</a:t>
            </a:r>
          </a:p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dirty="0" smtClean="0">
                <a:cs typeface="Times New Roman" pitchFamily="18" charset="0"/>
              </a:rPr>
              <a:t>2013 Budget Calendar</a:t>
            </a:r>
          </a:p>
          <a:p>
            <a:pPr algn="l">
              <a:spcAft>
                <a:spcPts val="1200"/>
              </a:spcAft>
            </a:pPr>
            <a:endParaRPr lang="en-US" sz="3600" dirty="0" smtClean="0">
              <a:cs typeface="Times New Roman" pitchFamily="18" charset="0"/>
            </a:endParaRPr>
          </a:p>
          <a:p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93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0"/>
            <a:ext cx="7086600" cy="1200912"/>
          </a:xfrm>
        </p:spPr>
        <p:txBody>
          <a:bodyPr>
            <a:noAutofit/>
          </a:bodyPr>
          <a:lstStyle/>
          <a:p>
            <a:r>
              <a:rPr lang="en-US" sz="4800" dirty="0" smtClean="0"/>
              <a:t>County Overview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605245"/>
              </p:ext>
            </p:extLst>
          </p:nvPr>
        </p:nvGraphicFramePr>
        <p:xfrm>
          <a:off x="2133600" y="1295400"/>
          <a:ext cx="6019800" cy="4709160"/>
        </p:xfrm>
        <a:graphic>
          <a:graphicData uri="http://schemas.openxmlformats.org/drawingml/2006/table">
            <a:tbl>
              <a:tblPr/>
              <a:tblGrid>
                <a:gridCol w="3009900"/>
                <a:gridCol w="3009900"/>
              </a:tblGrid>
              <a:tr h="8382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Mandated Services*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Behavioral Health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Law</a:t>
                      </a:r>
                      <a:r>
                        <a:rPr lang="en-US" sz="2000" baseline="0" dirty="0" smtClean="0"/>
                        <a:t> Enforcement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Veterans’ Services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Circuit Courts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Child</a:t>
                      </a:r>
                      <a:r>
                        <a:rPr lang="en-US" sz="2000" baseline="0" dirty="0" smtClean="0"/>
                        <a:t> Support Enforcement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Criminal Prosecution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Juvenile Justice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Highway Safety Commission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Developmental Disabilities Services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BadgerCare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Section Eight Housing &amp; HOME Programs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Juvenile Placement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38400" y="6312408"/>
            <a:ext cx="5271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Examples of Major Programs Listed, Not All-Inclusive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0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7432"/>
            <a:ext cx="7086600" cy="1200912"/>
          </a:xfrm>
        </p:spPr>
        <p:txBody>
          <a:bodyPr>
            <a:noAutofit/>
          </a:bodyPr>
          <a:lstStyle/>
          <a:p>
            <a:r>
              <a:rPr lang="en-US" sz="4800" dirty="0" smtClean="0"/>
              <a:t>County Overview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125654"/>
              </p:ext>
            </p:extLst>
          </p:nvPr>
        </p:nvGraphicFramePr>
        <p:xfrm>
          <a:off x="2133600" y="1196340"/>
          <a:ext cx="6019800" cy="5044440"/>
        </p:xfrm>
        <a:graphic>
          <a:graphicData uri="http://schemas.openxmlformats.org/drawingml/2006/table">
            <a:tbl>
              <a:tblPr/>
              <a:tblGrid>
                <a:gridCol w="3009900"/>
                <a:gridCol w="3009900"/>
              </a:tblGrid>
              <a:tr h="8382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Discretionary Services*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Parks &amp; Park Security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Transit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Cultural</a:t>
                      </a:r>
                      <a:r>
                        <a:rPr lang="en-US" sz="2000" baseline="0" dirty="0" smtClean="0"/>
                        <a:t> Institutions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UW-Extension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Aging 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Zoo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Alcohol &amp; Drug Treatment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County Trunk</a:t>
                      </a:r>
                      <a:r>
                        <a:rPr lang="en-US" sz="2000" baseline="0" dirty="0" smtClean="0"/>
                        <a:t> Highways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Economic Development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Nursing Homes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Interim Disability Assistance Program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EMS Support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Supportive Housing</a:t>
                      </a:r>
                      <a:endParaRPr lang="en-US" sz="200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Rehab Centers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26208" y="6400800"/>
            <a:ext cx="5271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Examples of Major Programs Listed, Not All-Inclusive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8809" y="0"/>
            <a:ext cx="7086600" cy="1200912"/>
          </a:xfrm>
        </p:spPr>
        <p:txBody>
          <a:bodyPr>
            <a:noAutofit/>
          </a:bodyPr>
          <a:lstStyle/>
          <a:p>
            <a:r>
              <a:rPr lang="en-US" sz="4800" dirty="0" smtClean="0"/>
              <a:t>The County Budget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24200" y="1310640"/>
            <a:ext cx="4432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2012 Revenues by Source</a:t>
            </a:r>
            <a:endParaRPr lang="en-US" sz="3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926898"/>
              </p:ext>
            </p:extLst>
          </p:nvPr>
        </p:nvGraphicFramePr>
        <p:xfrm>
          <a:off x="533400" y="2209800"/>
          <a:ext cx="8158617" cy="404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453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8809" y="0"/>
            <a:ext cx="7086600" cy="1200912"/>
          </a:xfrm>
        </p:spPr>
        <p:txBody>
          <a:bodyPr>
            <a:noAutofit/>
          </a:bodyPr>
          <a:lstStyle/>
          <a:p>
            <a:r>
              <a:rPr lang="en-US" sz="4800" dirty="0" smtClean="0"/>
              <a:t>The County Budget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62200" y="1295400"/>
            <a:ext cx="56375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2012 Tax Levy by Major Function</a:t>
            </a:r>
            <a:endParaRPr lang="en-US" sz="32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392785"/>
              </p:ext>
            </p:extLst>
          </p:nvPr>
        </p:nvGraphicFramePr>
        <p:xfrm>
          <a:off x="1713884" y="1852743"/>
          <a:ext cx="6934200" cy="467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529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8809" y="0"/>
            <a:ext cx="7086600" cy="1200912"/>
          </a:xfrm>
        </p:spPr>
        <p:txBody>
          <a:bodyPr>
            <a:noAutofit/>
          </a:bodyPr>
          <a:lstStyle/>
          <a:p>
            <a:r>
              <a:rPr lang="en-US" sz="4800" dirty="0" smtClean="0"/>
              <a:t>Fiscal Challenges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67000" y="1155412"/>
            <a:ext cx="5240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County’s Structural Deficit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013756" y="1872734"/>
            <a:ext cx="6792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Projected Structural Deficit – 2012 Adopted County Budget (</a:t>
            </a:r>
            <a:r>
              <a:rPr lang="en-US" i="1" dirty="0" smtClean="0"/>
              <a:t>in millions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57400" y="6216134"/>
            <a:ext cx="5958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Milwaukee County 5-Year Fiscal Projection (</a:t>
            </a:r>
            <a:r>
              <a:rPr lang="en-US" dirty="0" err="1" smtClean="0"/>
              <a:t>Municast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13" y="2514600"/>
            <a:ext cx="697496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3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8809" y="0"/>
            <a:ext cx="7086600" cy="1200912"/>
          </a:xfrm>
        </p:spPr>
        <p:txBody>
          <a:bodyPr>
            <a:noAutofit/>
          </a:bodyPr>
          <a:lstStyle/>
          <a:p>
            <a:r>
              <a:rPr lang="en-US" sz="4800" dirty="0" smtClean="0"/>
              <a:t>Fiscal Challenges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95600" y="1274064"/>
            <a:ext cx="47636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Health, Pension/Etc. Trends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951475" y="2072447"/>
            <a:ext cx="6892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Active &amp; Retiree Fringe Benefit Costs per Budgeted FTE, 2000-2012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15" y="2514600"/>
            <a:ext cx="6629400" cy="397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07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8809" y="0"/>
            <a:ext cx="7086600" cy="1200912"/>
          </a:xfrm>
        </p:spPr>
        <p:txBody>
          <a:bodyPr>
            <a:noAutofit/>
          </a:bodyPr>
          <a:lstStyle/>
          <a:p>
            <a:r>
              <a:rPr lang="en-US" sz="4800" dirty="0" smtClean="0"/>
              <a:t>Fiscal Challenges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58150" cy="685800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2013 Budget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Listening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Sessions</a:t>
            </a:r>
          </a:p>
          <a:p>
            <a:pPr algn="ctr"/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August 13 &amp; 14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58149" cy="1447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38600" y="1155412"/>
            <a:ext cx="2283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Debt Service</a:t>
            </a:r>
            <a:endParaRPr lang="en-US" sz="3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901" y="2209800"/>
            <a:ext cx="6503519" cy="3909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83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453</Words>
  <Application>Microsoft Office PowerPoint</Application>
  <PresentationFormat>On-screen Show (4:3)</PresentationFormat>
  <Paragraphs>160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2013 Budget Listening Sessions</vt:lpstr>
      <vt:lpstr>Agenda</vt:lpstr>
      <vt:lpstr>County Overview</vt:lpstr>
      <vt:lpstr>County Overview</vt:lpstr>
      <vt:lpstr>The County Budget</vt:lpstr>
      <vt:lpstr>The County Budget</vt:lpstr>
      <vt:lpstr>Fiscal Challenges</vt:lpstr>
      <vt:lpstr>Fiscal Challenges</vt:lpstr>
      <vt:lpstr>Fiscal Challenges</vt:lpstr>
      <vt:lpstr>2013 Budget Strategy</vt:lpstr>
      <vt:lpstr>2013 Budget Strategy</vt:lpstr>
      <vt:lpstr>2013 Budget Calendar</vt:lpstr>
    </vt:vector>
  </TitlesOfParts>
  <Company>Milwaukee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JoshFudge</dc:creator>
  <cp:lastModifiedBy>JoshFudge</cp:lastModifiedBy>
  <cp:revision>49</cp:revision>
  <cp:lastPrinted>2011-08-24T17:26:42Z</cp:lastPrinted>
  <dcterms:created xsi:type="dcterms:W3CDTF">2011-08-19T13:27:10Z</dcterms:created>
  <dcterms:modified xsi:type="dcterms:W3CDTF">2012-08-13T17:19:14Z</dcterms:modified>
</cp:coreProperties>
</file>